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312" r:id="rId5"/>
    <p:sldId id="267" r:id="rId6"/>
    <p:sldId id="268" r:id="rId7"/>
    <p:sldId id="270" r:id="rId8"/>
    <p:sldId id="271" r:id="rId9"/>
    <p:sldId id="303" r:id="rId10"/>
    <p:sldId id="258" r:id="rId11"/>
    <p:sldId id="292" r:id="rId12"/>
    <p:sldId id="291" r:id="rId13"/>
    <p:sldId id="293" r:id="rId14"/>
    <p:sldId id="259" r:id="rId15"/>
    <p:sldId id="262" r:id="rId16"/>
    <p:sldId id="263" r:id="rId17"/>
    <p:sldId id="264" r:id="rId18"/>
    <p:sldId id="260" r:id="rId19"/>
    <p:sldId id="272" r:id="rId20"/>
    <p:sldId id="273" r:id="rId21"/>
    <p:sldId id="275" r:id="rId22"/>
    <p:sldId id="276" r:id="rId23"/>
    <p:sldId id="278" r:id="rId24"/>
    <p:sldId id="279" r:id="rId25"/>
    <p:sldId id="280" r:id="rId26"/>
    <p:sldId id="282" r:id="rId27"/>
    <p:sldId id="283" r:id="rId28"/>
    <p:sldId id="284" r:id="rId29"/>
    <p:sldId id="285" r:id="rId30"/>
    <p:sldId id="286" r:id="rId31"/>
    <p:sldId id="287" r:id="rId32"/>
    <p:sldId id="288" r:id="rId33"/>
    <p:sldId id="289" r:id="rId34"/>
    <p:sldId id="290" r:id="rId35"/>
    <p:sldId id="261" r:id="rId36"/>
    <p:sldId id="294" r:id="rId37"/>
    <p:sldId id="295" r:id="rId38"/>
    <p:sldId id="296" r:id="rId39"/>
    <p:sldId id="297" r:id="rId40"/>
    <p:sldId id="298" r:id="rId41"/>
    <p:sldId id="299" r:id="rId42"/>
    <p:sldId id="300" r:id="rId43"/>
    <p:sldId id="301" r:id="rId44"/>
    <p:sldId id="306" r:id="rId45"/>
    <p:sldId id="308" r:id="rId46"/>
    <p:sldId id="309" r:id="rId47"/>
    <p:sldId id="310" r:id="rId48"/>
    <p:sldId id="311" r:id="rId4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46028FB-2AA7-4922-A925-7E3579F6076E}" type="datetimeFigureOut">
              <a:rPr lang="ru-RU" smtClean="0"/>
              <a:pPr/>
              <a:t>18.10.2023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31CDA3B-CCCE-425C-A9BA-FB7B6F1DD637}"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46028FB-2AA7-4922-A925-7E3579F6076E}" type="datetimeFigureOut">
              <a:rPr lang="ru-RU" smtClean="0"/>
              <a:pPr/>
              <a:t>18.10.2023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31CDA3B-CCCE-425C-A9BA-FB7B6F1DD63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46028FB-2AA7-4922-A925-7E3579F6076E}" type="datetimeFigureOut">
              <a:rPr lang="ru-RU" smtClean="0"/>
              <a:pPr/>
              <a:t>18.10.2023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31CDA3B-CCCE-425C-A9BA-FB7B6F1DD63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46028FB-2AA7-4922-A925-7E3579F6076E}" type="datetimeFigureOut">
              <a:rPr lang="ru-RU" smtClean="0"/>
              <a:pPr/>
              <a:t>18.10.2023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31CDA3B-CCCE-425C-A9BA-FB7B6F1DD63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46028FB-2AA7-4922-A925-7E3579F6076E}" type="datetimeFigureOut">
              <a:rPr lang="ru-RU" smtClean="0"/>
              <a:pPr/>
              <a:t>18.10.2023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31CDA3B-CCCE-425C-A9BA-FB7B6F1DD637}"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46028FB-2AA7-4922-A925-7E3579F6076E}" type="datetimeFigureOut">
              <a:rPr lang="ru-RU" smtClean="0"/>
              <a:pPr/>
              <a:t>18.10.2023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31CDA3B-CCCE-425C-A9BA-FB7B6F1DD63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46028FB-2AA7-4922-A925-7E3579F6076E}" type="datetimeFigureOut">
              <a:rPr lang="ru-RU" smtClean="0"/>
              <a:pPr/>
              <a:t>18.10.2023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31CDA3B-CCCE-425C-A9BA-FB7B6F1DD63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46028FB-2AA7-4922-A925-7E3579F6076E}" type="datetimeFigureOut">
              <a:rPr lang="ru-RU" smtClean="0"/>
              <a:pPr/>
              <a:t>18.10.2023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31CDA3B-CCCE-425C-A9BA-FB7B6F1DD63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46028FB-2AA7-4922-A925-7E3579F6076E}" type="datetimeFigureOut">
              <a:rPr lang="ru-RU" smtClean="0"/>
              <a:pPr/>
              <a:t>18.10.2023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31CDA3B-CCCE-425C-A9BA-FB7B6F1DD63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46028FB-2AA7-4922-A925-7E3579F6076E}" type="datetimeFigureOut">
              <a:rPr lang="ru-RU" smtClean="0"/>
              <a:pPr/>
              <a:t>18.10.2023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31CDA3B-CCCE-425C-A9BA-FB7B6F1DD63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46028FB-2AA7-4922-A925-7E3579F6076E}" type="datetimeFigureOut">
              <a:rPr lang="ru-RU" smtClean="0"/>
              <a:pPr/>
              <a:t>18.10.2023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31CDA3B-CCCE-425C-A9BA-FB7B6F1DD637}"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3000"/>
            <a:lum/>
          </a:blip>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6028FB-2AA7-4922-A925-7E3579F6076E}" type="datetimeFigureOut">
              <a:rPr lang="ru-RU" smtClean="0"/>
              <a:pPr/>
              <a:t>18.10.2023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1CDA3B-CCCE-425C-A9BA-FB7B6F1DD63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 Id="rId5" Type="http://schemas.openxmlformats.org/officeDocument/2006/relationships/image" Target="../media/image23.jpeg"/><Relationship Id="rId4" Type="http://schemas.openxmlformats.org/officeDocument/2006/relationships/image" Target="../media/image22.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928803"/>
            <a:ext cx="7772400" cy="1671648"/>
          </a:xfrm>
        </p:spPr>
        <p:txBody>
          <a:bodyPr>
            <a:normAutofit fontScale="90000"/>
          </a:bodyPr>
          <a:lstStyle/>
          <a:p>
            <a:pPr>
              <a:lnSpc>
                <a:spcPct val="80000"/>
              </a:lnSpc>
            </a:pPr>
            <a:r>
              <a:rPr lang="ru-RU" b="1" dirty="0" smtClean="0">
                <a:solidFill>
                  <a:schemeClr val="tx2">
                    <a:lumMod val="75000"/>
                  </a:schemeClr>
                </a:solidFill>
                <a:latin typeface="Arial" pitchFamily="34" charset="0"/>
                <a:cs typeface="Arial" pitchFamily="34" charset="0"/>
              </a:rPr>
              <a:t>Ремонт </a:t>
            </a:r>
            <a:r>
              <a:rPr lang="ru-RU" b="1" dirty="0">
                <a:solidFill>
                  <a:schemeClr val="tx2">
                    <a:lumMod val="75000"/>
                  </a:schemeClr>
                </a:solidFill>
                <a:latin typeface="Arial" pitchFamily="34" charset="0"/>
                <a:cs typeface="Arial" pitchFamily="34" charset="0"/>
              </a:rPr>
              <a:t>и модернизация промышленного </a:t>
            </a:r>
            <a:r>
              <a:rPr lang="ru-RU" b="1" dirty="0" smtClean="0">
                <a:solidFill>
                  <a:schemeClr val="tx2">
                    <a:lumMod val="75000"/>
                  </a:schemeClr>
                </a:solidFill>
                <a:latin typeface="Arial" pitchFamily="34" charset="0"/>
                <a:cs typeface="Arial" pitchFamily="34" charset="0"/>
              </a:rPr>
              <a:t>оборудования</a:t>
            </a:r>
            <a:endParaRPr lang="ru-RU" dirty="0"/>
          </a:p>
        </p:txBody>
      </p:sp>
      <p:sp>
        <p:nvSpPr>
          <p:cNvPr id="3" name="Подзаголовок 2"/>
          <p:cNvSpPr>
            <a:spLocks noGrp="1"/>
          </p:cNvSpPr>
          <p:nvPr>
            <p:ph type="subTitle" idx="1"/>
          </p:nvPr>
        </p:nvSpPr>
        <p:spPr>
          <a:xfrm>
            <a:off x="1357290" y="4286256"/>
            <a:ext cx="6400800" cy="542932"/>
          </a:xfrm>
        </p:spPr>
        <p:txBody>
          <a:bodyPr>
            <a:normAutofit/>
          </a:bodyPr>
          <a:lstStyle/>
          <a:p>
            <a:r>
              <a:rPr lang="ru-RU" sz="2600" b="1" dirty="0" smtClean="0">
                <a:solidFill>
                  <a:schemeClr val="tx2">
                    <a:lumMod val="50000"/>
                  </a:schemeClr>
                </a:solidFill>
                <a:latin typeface="Arial" pitchFamily="34" charset="0"/>
                <a:cs typeface="Arial" pitchFamily="34" charset="0"/>
              </a:rPr>
              <a:t>Слайд – лекция к заняти</a:t>
            </a:r>
            <a:r>
              <a:rPr lang="ru-RU" sz="2600" b="1" dirty="0">
                <a:solidFill>
                  <a:schemeClr val="tx2">
                    <a:lumMod val="50000"/>
                  </a:schemeClr>
                </a:solidFill>
                <a:latin typeface="Arial" pitchFamily="34" charset="0"/>
                <a:cs typeface="Arial" pitchFamily="34" charset="0"/>
              </a:rPr>
              <a:t>ю</a:t>
            </a:r>
            <a:r>
              <a:rPr lang="ru-RU" sz="2600" b="1" dirty="0" smtClean="0">
                <a:solidFill>
                  <a:schemeClr val="tx2">
                    <a:lumMod val="50000"/>
                  </a:schemeClr>
                </a:solidFill>
                <a:latin typeface="Arial" pitchFamily="34" charset="0"/>
                <a:cs typeface="Arial" pitchFamily="34" charset="0"/>
              </a:rPr>
              <a:t> 7</a:t>
            </a:r>
            <a:endParaRPr lang="ru-RU" sz="2600" b="1" dirty="0">
              <a:solidFill>
                <a:schemeClr val="tx2">
                  <a:lumMod val="50000"/>
                </a:schemeClr>
              </a:solidFill>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42852"/>
            <a:ext cx="8229600" cy="1143000"/>
          </a:xfrm>
        </p:spPr>
        <p:txBody>
          <a:bodyPr>
            <a:normAutofit/>
          </a:bodyPr>
          <a:lstStyle/>
          <a:p>
            <a:pPr>
              <a:lnSpc>
                <a:spcPct val="80000"/>
              </a:lnSpc>
            </a:pPr>
            <a:r>
              <a:rPr lang="ru-RU" sz="3200" b="1" dirty="0">
                <a:solidFill>
                  <a:schemeClr val="tx2">
                    <a:lumMod val="50000"/>
                  </a:schemeClr>
                </a:solidFill>
                <a:latin typeface="Arial" pitchFamily="34" charset="0"/>
                <a:cs typeface="Arial" pitchFamily="34" charset="0"/>
              </a:rPr>
              <a:t>Технологический процесс ремонта промышленного оборудования</a:t>
            </a:r>
          </a:p>
        </p:txBody>
      </p:sp>
      <p:sp>
        <p:nvSpPr>
          <p:cNvPr id="3" name="Содержимое 2"/>
          <p:cNvSpPr>
            <a:spLocks noGrp="1"/>
          </p:cNvSpPr>
          <p:nvPr>
            <p:ph idx="1"/>
          </p:nvPr>
        </p:nvSpPr>
        <p:spPr>
          <a:xfrm>
            <a:off x="142844" y="1214422"/>
            <a:ext cx="8858312" cy="5429288"/>
          </a:xfrm>
        </p:spPr>
        <p:txBody>
          <a:bodyPr>
            <a:noAutofit/>
          </a:bodyPr>
          <a:lstStyle/>
          <a:p>
            <a:pPr marL="0" indent="342900" algn="just">
              <a:spcBef>
                <a:spcPts val="0"/>
              </a:spcBef>
              <a:buNone/>
            </a:pPr>
            <a:r>
              <a:rPr lang="ru-RU" sz="2700" b="1" dirty="0" smtClean="0">
                <a:effectLst>
                  <a:outerShdw blurRad="38100" dist="38100" dir="2700000" algn="tl">
                    <a:srgbClr val="000000">
                      <a:alpha val="43137"/>
                    </a:srgbClr>
                  </a:outerShdw>
                </a:effectLst>
                <a:latin typeface="Times New Roman" pitchFamily="18" charset="0"/>
                <a:cs typeface="Times New Roman" pitchFamily="18" charset="0"/>
              </a:rPr>
              <a:t>Производственный процесс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ремонта оборудования состоит из подготовительных, основных технологических и сопутствующих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процессов. Часть производственного процесса, которая содержит действия по изменению состояния ремонтируемых машин,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составляет </a:t>
            </a:r>
            <a:r>
              <a:rPr lang="ru-RU" sz="2700" b="1" dirty="0" smtClean="0">
                <a:effectLst>
                  <a:outerShdw blurRad="38100" dist="38100" dir="2700000" algn="tl">
                    <a:srgbClr val="000000">
                      <a:alpha val="43137"/>
                    </a:srgbClr>
                  </a:outerShdw>
                </a:effectLst>
                <a:latin typeface="Times New Roman" pitchFamily="18" charset="0"/>
                <a:cs typeface="Times New Roman" pitchFamily="18" charset="0"/>
              </a:rPr>
              <a:t>технологический процесс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ремонта. Технологический процесс ремонта относится к машине, оборудованию в целом, ее сборочным единицам, деталям, видам ремонта.</a:t>
            </a: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Несмотря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на большое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разнообразие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оборудования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схема технологического процесса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содержит операции, которые выполняются в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такой последовательности:</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1) приемка в ремонт;</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2) наружная очистка и мойка оборудования</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00858"/>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3) разборка оборудования на агрегаты, сборочные единицы и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детали</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4) мойка сборочных единиц и деталей;</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5) контроль и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дефектовка</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деталей;</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6</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ремонт деталей;</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7) комплектование сборочных единиц и агрегатов;</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8) сборка, регулировка, обкатка и испытание агрегатов;</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9) сборка, регулировка, обкатка и испытание оборудования целиком;</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10) окраска оборудования;</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11) сдача отремонтированного оборудования в эксплуатацию.</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Приемка оборудования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в ремонт должна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оформляться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актом. </a:t>
            </a: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72296"/>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Акт подписывают представители ремонтирующей и эксплуатирующей оборудование организацией (подразделением предприятия, если ремонт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производился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собственными силами).</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Подготовка к ремонту оборудования начинается с контроля его технического состояния. </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По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результатам контроля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составляется предварительная дефектная ведомость - представляет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собой документ установленной (или произвольной) формы, в котором приводится перечень деталей, узлов, предположительно подлежащих ремонту или замене. Здесь же указываются объемы, трудоемкость и стоимость ремонтных работ. </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На основании предварительной дефектной ведомости составляются или уточняются ТУ на ремонт деталей, узлов, проектируются технологические процессы ремонта деталей, специальные инструменты, приспособления.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72296"/>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Дефектная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ведомость является ремонтным документом, основой проектирования (или корректировки) производственного процесса ремонта оборудования, которое включает в себя разработку технологических процессов и технических условий на каждый вид работ, составление технических заданий на разработку конструкций нестандартного оборудования, оснастки и т. п. </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В процессе разборки оборудования, определения фактического состояния его составных частей предварительная дефектная ведомость уточняется, дополняется и после утверждения становится окончательной, рабочей.</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Основу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подготовки и реализации производственного процесса ремонта оборудования составляет его технологическая подготовка.</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42852"/>
            <a:ext cx="8229600" cy="1000132"/>
          </a:xfrm>
        </p:spPr>
        <p:txBody>
          <a:bodyPr>
            <a:normAutofit/>
          </a:bodyPr>
          <a:lstStyle/>
          <a:p>
            <a:pPr>
              <a:lnSpc>
                <a:spcPct val="80000"/>
              </a:lnSpc>
            </a:pPr>
            <a:r>
              <a:rPr lang="ru-RU" sz="3200" b="1" dirty="0">
                <a:solidFill>
                  <a:schemeClr val="tx2">
                    <a:lumMod val="50000"/>
                  </a:schemeClr>
                </a:solidFill>
                <a:latin typeface="Arial" pitchFamily="34" charset="0"/>
                <a:cs typeface="Arial" pitchFamily="34" charset="0"/>
              </a:rPr>
              <a:t>Разборка оборудования  на узлы и детали </a:t>
            </a:r>
          </a:p>
        </p:txBody>
      </p:sp>
      <p:sp>
        <p:nvSpPr>
          <p:cNvPr id="3" name="Содержимое 2"/>
          <p:cNvSpPr>
            <a:spLocks noGrp="1"/>
          </p:cNvSpPr>
          <p:nvPr>
            <p:ph idx="1"/>
          </p:nvPr>
        </p:nvSpPr>
        <p:spPr>
          <a:xfrm>
            <a:off x="142844" y="1000108"/>
            <a:ext cx="8858312" cy="5715040"/>
          </a:xfrm>
        </p:spPr>
        <p:txBody>
          <a:bodyPr>
            <a:normAutofit fontScale="85000" lnSpcReduction="10000"/>
          </a:bodyPr>
          <a:lstStyle/>
          <a:p>
            <a:pPr marL="0" indent="342900" algn="just">
              <a:lnSpc>
                <a:spcPct val="110000"/>
              </a:lnSpc>
              <a:spcBef>
                <a:spcPts val="0"/>
              </a:spcBef>
              <a:buNone/>
            </a:pPr>
            <a:r>
              <a:rPr lang="ru-RU" dirty="0" smtClean="0">
                <a:effectLst>
                  <a:outerShdw blurRad="38100" dist="38100" dir="2700000" algn="tl">
                    <a:srgbClr val="000000">
                      <a:alpha val="43137"/>
                    </a:srgbClr>
                  </a:outerShdw>
                </a:effectLst>
                <a:latin typeface="Times New Roman" pitchFamily="18" charset="0"/>
                <a:cs typeface="Times New Roman" pitchFamily="18" charset="0"/>
              </a:rPr>
              <a:t>Разборка оборудования представляет собой ответственную операцию ремонта и осуществляется по определенной технологии для каждого агрегата. Успешное выполнение ремонта оборудования в значительной степени зависит от качества его разборки.</a:t>
            </a:r>
          </a:p>
          <a:p>
            <a:pPr marL="0" indent="342900" algn="just">
              <a:lnSpc>
                <a:spcPct val="110000"/>
              </a:lnSpc>
              <a:spcBef>
                <a:spcPts val="0"/>
              </a:spcBef>
              <a:buNone/>
            </a:pPr>
            <a:r>
              <a:rPr lang="ru-RU" dirty="0" smtClean="0">
                <a:effectLst>
                  <a:outerShdw blurRad="38100" dist="38100" dir="2700000" algn="tl">
                    <a:srgbClr val="000000">
                      <a:alpha val="43137"/>
                    </a:srgbClr>
                  </a:outerShdw>
                </a:effectLst>
                <a:latin typeface="Times New Roman" pitchFamily="18" charset="0"/>
                <a:cs typeface="Times New Roman" pitchFamily="18" charset="0"/>
              </a:rPr>
              <a:t>Прежде чем приступить к разборке оборудования необходимо тщательно ознакомиться с его устройством, назначением и взаимодействием отдельных узлов и деталей, для чего следует </a:t>
            </a:r>
            <a:r>
              <a:rPr lang="ru-RU" dirty="0" smtClean="0">
                <a:effectLst>
                  <a:outerShdw blurRad="38100" dist="38100" dir="2700000" algn="tl">
                    <a:srgbClr val="000000">
                      <a:alpha val="43137"/>
                    </a:srgbClr>
                  </a:outerShdw>
                </a:effectLst>
                <a:latin typeface="Times New Roman" pitchFamily="18" charset="0"/>
                <a:cs typeface="Times New Roman" pitchFamily="18" charset="0"/>
              </a:rPr>
              <a:t>воспользоваться </a:t>
            </a:r>
            <a:r>
              <a:rPr lang="ru-RU" dirty="0" smtClean="0">
                <a:effectLst>
                  <a:outerShdw blurRad="38100" dist="38100" dir="2700000" algn="tl">
                    <a:srgbClr val="000000">
                      <a:alpha val="43137"/>
                    </a:srgbClr>
                  </a:outerShdw>
                </a:effectLst>
                <a:latin typeface="Times New Roman" pitchFamily="18" charset="0"/>
                <a:cs typeface="Times New Roman" pitchFamily="18" charset="0"/>
              </a:rPr>
              <a:t>инструкциями и чертежами, прилагаемыми к подлежащему ремонту оборудованию. Те же самые требования необходимо выполнять и при подготовке к разборке отдельных узлов оборудования, подлежащих ремонту.</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00858"/>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До начала разборки оборудования необходимо подготовить соответствующие площади, предусмотрев возможность рационального размещения снимаемых с оборудования деталей, узлов и их кантования, а также проверить наличие необходимых при разборке грузоподъемных средств, исправность стропов и грузозахватных приспособлений. Должны быть подготовлены также и вспомогательное оборудование (прокладки, распорки, козлы и стеллажи для размещения снятых узлов и деталей), инструменты и приспособления,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которые позволяют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проводить разборку без повреждения снимаемых узлов и деталей.</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Оборудование начинают разбирать  с агрегатов, узлов и деталей,  без снятия которых затруднена или невозможна дальнейшая разборка.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072230"/>
          </a:xfrm>
        </p:spPr>
        <p:txBody>
          <a:bodyPr>
            <a:noAutofit/>
          </a:bodyPr>
          <a:lstStyle/>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Перед разборкой отдельных агрегатов и  узлов, из них удаляют смазку, очищают от грязи – вручную или в моющих средствах. </a:t>
            </a: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Разборку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оборудования начинают с удаления кожухов и крышек, защитных щитков и других деталей, которые ограничивают доступ к внутреннему механизму узла.</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Следующим этапом разборки является удаление стопорных винтов и штифтов,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которые определяют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взаимное положение деталей разбираемого узла, а затем разбирают резьбовые соединения, осуществляющие крепление отдельных деталей.</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При разборке резьбовых соединений следует учитывать, что после этой операции некоторые детали могут принять неустойчивое положение, т. е. при разборке резьбовых соединений следует принимать меры по обеспечению фиксации положения таких деталей.</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При разборке сложных узлов рекомендуется наносить на нерабочие поверхности их деталей цифровые метки.</a:t>
            </a:r>
            <a:endParaRPr lang="ru-RU" sz="27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715148"/>
          </a:xfrm>
        </p:spPr>
        <p:txBody>
          <a:bodyPr>
            <a:normAutofit fontScale="77500" lnSpcReduction="20000"/>
          </a:bodyPr>
          <a:lstStyle/>
          <a:p>
            <a:pPr marL="0" indent="342900" algn="just">
              <a:lnSpc>
                <a:spcPct val="120000"/>
              </a:lnSpc>
              <a:spcBef>
                <a:spcPts val="0"/>
              </a:spcBef>
              <a:buNone/>
            </a:pPr>
            <a:r>
              <a:rPr lang="ru-RU" sz="3500" dirty="0" smtClean="0">
                <a:effectLst>
                  <a:outerShdw blurRad="38100" dist="38100" dir="2700000" algn="tl">
                    <a:srgbClr val="000000">
                      <a:alpha val="43137"/>
                    </a:srgbClr>
                  </a:outerShdw>
                </a:effectLst>
                <a:latin typeface="Times New Roman" pitchFamily="18" charset="0"/>
                <a:cs typeface="Times New Roman" pitchFamily="18" charset="0"/>
              </a:rPr>
              <a:t>В последующем эта мера значительно облегчит сборку этих узлов из восстановленных деталей.</a:t>
            </a:r>
          </a:p>
          <a:p>
            <a:pPr marL="0" indent="342900" algn="just">
              <a:lnSpc>
                <a:spcPct val="120000"/>
              </a:lnSpc>
              <a:spcBef>
                <a:spcPts val="0"/>
              </a:spcBef>
              <a:buNone/>
            </a:pPr>
            <a:r>
              <a:rPr lang="ru-RU" sz="3500" dirty="0" smtClean="0">
                <a:effectLst>
                  <a:outerShdw blurRad="38100" dist="38100" dir="2700000" algn="tl">
                    <a:srgbClr val="000000">
                      <a:alpha val="43137"/>
                    </a:srgbClr>
                  </a:outerShdw>
                </a:effectLst>
                <a:latin typeface="Times New Roman" pitchFamily="18" charset="0"/>
                <a:cs typeface="Times New Roman" pitchFamily="18" charset="0"/>
              </a:rPr>
              <a:t>Демонтировать детали из узла необходимо с осторожностью, не допуская их перекоса в процессе демонтажа и предупреждая появление разного рода повреждений. Если удаление узла сопряжено с приложением существенных усилий, следует выявить причины, вызывающие заедание деталей, и устранить их.</a:t>
            </a:r>
          </a:p>
          <a:p>
            <a:pPr marL="0" indent="342900" algn="just">
              <a:lnSpc>
                <a:spcPct val="120000"/>
              </a:lnSpc>
              <a:spcBef>
                <a:spcPts val="0"/>
              </a:spcBef>
              <a:buNone/>
            </a:pPr>
            <a:r>
              <a:rPr lang="ru-RU" sz="3500" dirty="0" smtClean="0">
                <a:effectLst>
                  <a:outerShdw blurRad="38100" dist="38100" dir="2700000" algn="tl">
                    <a:srgbClr val="000000">
                      <a:alpha val="43137"/>
                    </a:srgbClr>
                  </a:outerShdw>
                </a:effectLst>
                <a:latin typeface="Times New Roman" pitchFamily="18" charset="0"/>
                <a:cs typeface="Times New Roman" pitchFamily="18" charset="0"/>
              </a:rPr>
              <a:t>Если по условиям посадок для удаления деталей требуется приложение ударных нагрузок, то необходимо использовать прокладки или выколотки, выполненные из дерева твердых пород или мягких металлов. Во всех возможных случаях для демонтажа деталей следует использовать специальные приспособления — съемники.</a:t>
            </a:r>
          </a:p>
          <a:p>
            <a:pPr marL="0" indent="342900" algn="just">
              <a:lnSpc>
                <a:spcPct val="120000"/>
              </a:lnSpc>
              <a:spcBef>
                <a:spcPts val="0"/>
              </a:spcBef>
              <a:buNone/>
            </a:pPr>
            <a:endParaRPr lang="ru-RU" dirty="0" smtClean="0">
              <a:effectLst>
                <a:outerShdw blurRad="38100" dist="38100" dir="2700000" algn="tl">
                  <a:srgbClr val="000000">
                    <a:alpha val="43137"/>
                  </a:srgbClr>
                </a:outerShdw>
              </a:effectLst>
              <a:latin typeface="Times New Roman" pitchFamily="18" charset="0"/>
              <a:cs typeface="Times New Roman" pitchFamily="18" charset="0"/>
            </a:endParaRP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1143000"/>
          </a:xfrm>
        </p:spPr>
        <p:txBody>
          <a:bodyPr>
            <a:normAutofit/>
          </a:bodyPr>
          <a:lstStyle/>
          <a:p>
            <a:pPr>
              <a:lnSpc>
                <a:spcPct val="80000"/>
              </a:lnSpc>
            </a:pPr>
            <a:r>
              <a:rPr lang="ru-RU" sz="3200" b="1" dirty="0">
                <a:solidFill>
                  <a:schemeClr val="tx2">
                    <a:lumMod val="50000"/>
                  </a:schemeClr>
                </a:solidFill>
                <a:latin typeface="Arial" pitchFamily="34" charset="0"/>
                <a:cs typeface="Arial" pitchFamily="34" charset="0"/>
              </a:rPr>
              <a:t>Грузоподъемные средства для ремонтных </a:t>
            </a:r>
            <a:r>
              <a:rPr lang="ru-RU" sz="3200" b="1" dirty="0" smtClean="0">
                <a:solidFill>
                  <a:schemeClr val="tx2">
                    <a:lumMod val="50000"/>
                  </a:schemeClr>
                </a:solidFill>
                <a:latin typeface="Arial" pitchFamily="34" charset="0"/>
                <a:cs typeface="Arial" pitchFamily="34" charset="0"/>
              </a:rPr>
              <a:t>работ</a:t>
            </a:r>
            <a:endParaRPr lang="ru-RU" sz="3200" b="1" dirty="0">
              <a:solidFill>
                <a:schemeClr val="tx2">
                  <a:lumMod val="50000"/>
                </a:schemeClr>
              </a:solidFill>
              <a:latin typeface="Arial" pitchFamily="34" charset="0"/>
              <a:cs typeface="Arial" pitchFamily="34" charset="0"/>
            </a:endParaRPr>
          </a:p>
        </p:txBody>
      </p:sp>
      <p:sp>
        <p:nvSpPr>
          <p:cNvPr id="3" name="Содержимое 2"/>
          <p:cNvSpPr>
            <a:spLocks noGrp="1"/>
          </p:cNvSpPr>
          <p:nvPr>
            <p:ph idx="1"/>
          </p:nvPr>
        </p:nvSpPr>
        <p:spPr>
          <a:xfrm>
            <a:off x="142844" y="1428736"/>
            <a:ext cx="8858312" cy="5286412"/>
          </a:xfrm>
        </p:spPr>
        <p:txBody>
          <a:bodyPr>
            <a:normAutofit fontScale="92500" lnSpcReduction="10000"/>
          </a:bodyPr>
          <a:lstStyle/>
          <a:p>
            <a:pPr marL="0" indent="457200" algn="just">
              <a:lnSpc>
                <a:spcPct val="110000"/>
              </a:lnSpc>
              <a:spcBef>
                <a:spcPts val="0"/>
              </a:spcBef>
              <a:buNone/>
            </a:pPr>
            <a:r>
              <a:rPr lang="ru-RU" sz="29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Во время ремонта приходится транспортировать тяжелые детали и узлы. Подъем, опускание и перемещение различных грузов с помощью подъемных механизмов и подъемно-транспортных устройств называют такелажными работами. </a:t>
            </a:r>
          </a:p>
          <a:p>
            <a:pPr marL="0" indent="457200" algn="just">
              <a:lnSpc>
                <a:spcPct val="110000"/>
              </a:lnSpc>
              <a:spcBef>
                <a:spcPts val="0"/>
              </a:spcBef>
              <a:buNone/>
            </a:pPr>
            <a:r>
              <a:rPr lang="ru-RU" sz="29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Подъемно-транспортные устройства (ПТУ) могут быть подъемными, напольными и </a:t>
            </a:r>
            <a:r>
              <a:rPr lang="ru-RU" sz="29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надземными</a:t>
            </a:r>
            <a:r>
              <a:rPr lang="ru-RU" sz="29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pPr marL="0" indent="457200" algn="just">
              <a:lnSpc>
                <a:spcPct val="110000"/>
              </a:lnSpc>
              <a:spcBef>
                <a:spcPts val="0"/>
              </a:spcBef>
              <a:buNone/>
            </a:pPr>
            <a:r>
              <a:rPr lang="ru-RU" sz="29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 подъемным устройствам относят блоки и тали (тельферы), подвешенные к неподвижным опорам, домкраты и другие механизмы. </a:t>
            </a:r>
          </a:p>
          <a:p>
            <a:pPr marL="0" indent="457200" algn="just">
              <a:lnSpc>
                <a:spcPct val="110000"/>
              </a:lnSpc>
              <a:spcBef>
                <a:spcPts val="0"/>
              </a:spcBef>
              <a:buNone/>
            </a:pPr>
            <a:r>
              <a:rPr lang="ru-RU" sz="29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Напольными устройствами являются лебедки, передвижные краны, тележки и </a:t>
            </a:r>
            <a:r>
              <a:rPr lang="ru-RU" sz="29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другие. </a:t>
            </a:r>
            <a:endParaRPr lang="ru-RU" sz="29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00858"/>
          </a:xfrm>
        </p:spPr>
        <p:txBody>
          <a:bodyPr>
            <a:normAutofit/>
          </a:bodyPr>
          <a:lstStyle/>
          <a:p>
            <a:pPr marL="0" indent="457200" algn="just">
              <a:spcBef>
                <a:spcPts val="0"/>
              </a:spcBef>
              <a:buNone/>
            </a:pPr>
            <a:r>
              <a:rPr lang="ru-RU" sz="2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Надземные устройства включают в себя кран-балки, монорельсы, мостовые и другие грузоподъемные краны.</a:t>
            </a:r>
          </a:p>
          <a:p>
            <a:pPr marL="0" indent="457200" algn="just">
              <a:spcBef>
                <a:spcPts val="0"/>
              </a:spcBef>
              <a:buNone/>
            </a:pPr>
            <a:r>
              <a:rPr lang="ru-RU" sz="2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Грузоподъемные машины предназначены для подъема и перемещения грузов на небольшие расстояния в пределах определенной площади </a:t>
            </a:r>
            <a:r>
              <a:rPr lang="ru-RU" sz="2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предприятия</a:t>
            </a:r>
            <a:r>
              <a:rPr lang="ru-RU" sz="2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цеха, участка. Они характеризуются основными параметрами: грузоподъемностью, скоростями движения отдельных механизмов, режимом работы, пролетом, вылетом, высотой подъема грузозахватного устройства. </a:t>
            </a:r>
          </a:p>
          <a:p>
            <a:pPr marL="0" indent="457200" algn="just">
              <a:spcBef>
                <a:spcPts val="0"/>
              </a:spcBef>
              <a:buNone/>
            </a:pPr>
            <a:r>
              <a:rPr lang="ru-RU" sz="2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Значение этих параметров регламентируется стандартом.</a:t>
            </a:r>
            <a:endParaRPr lang="ru-RU"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42852"/>
            <a:ext cx="8229600" cy="1143000"/>
          </a:xfrm>
        </p:spPr>
        <p:txBody>
          <a:bodyPr>
            <a:normAutofit/>
          </a:bodyPr>
          <a:lstStyle/>
          <a:p>
            <a:pPr>
              <a:lnSpc>
                <a:spcPct val="80000"/>
              </a:lnSpc>
            </a:pPr>
            <a:r>
              <a:rPr lang="ru-RU" sz="3200" b="1" dirty="0">
                <a:solidFill>
                  <a:schemeClr val="tx2">
                    <a:lumMod val="50000"/>
                  </a:schemeClr>
                </a:solidFill>
                <a:latin typeface="Arial" pitchFamily="34" charset="0"/>
                <a:cs typeface="Arial" pitchFamily="34" charset="0"/>
              </a:rPr>
              <a:t>Понятие о моральном старении </a:t>
            </a:r>
            <a:r>
              <a:rPr lang="ru-RU" sz="3200" b="1" dirty="0" smtClean="0">
                <a:solidFill>
                  <a:schemeClr val="tx2">
                    <a:lumMod val="50000"/>
                  </a:schemeClr>
                </a:solidFill>
                <a:latin typeface="Arial" pitchFamily="34" charset="0"/>
                <a:cs typeface="Arial" pitchFamily="34" charset="0"/>
              </a:rPr>
              <a:t>оборудования</a:t>
            </a:r>
            <a:endParaRPr lang="ru-RU" sz="3200" b="1" dirty="0">
              <a:solidFill>
                <a:schemeClr val="tx2">
                  <a:lumMod val="50000"/>
                </a:schemeClr>
              </a:solidFill>
              <a:latin typeface="Arial" pitchFamily="34" charset="0"/>
              <a:cs typeface="Arial" pitchFamily="34" charset="0"/>
            </a:endParaRPr>
          </a:p>
        </p:txBody>
      </p:sp>
      <p:sp>
        <p:nvSpPr>
          <p:cNvPr id="3" name="Содержимое 2"/>
          <p:cNvSpPr>
            <a:spLocks noGrp="1"/>
          </p:cNvSpPr>
          <p:nvPr>
            <p:ph idx="1"/>
          </p:nvPr>
        </p:nvSpPr>
        <p:spPr>
          <a:xfrm>
            <a:off x="142844" y="1357298"/>
            <a:ext cx="8858312" cy="5357850"/>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Промышленное о</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борудование</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как и любое другое техническое средство, со временем стареет и становится неэффективным. На темп изнашивания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оборудования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влияют следующие основные факторы:</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условия работы: давление, характер нагрузок, относительные скорости, температуры и другие</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свойства материалов, их изменяемость в процессе работы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машины;</a:t>
            </a: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свойства и характер контактов сопрягаемых элементов, качество обработки материалов, из которых изготовлены сопрягаемые элементы;</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своевременность и качество технического обслуживания;</a:t>
            </a:r>
          </a:p>
          <a:p>
            <a:pPr marL="0" indent="342900" algn="just">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00858"/>
          </a:xfrm>
        </p:spPr>
        <p:txBody>
          <a:bodyPr>
            <a:normAutofit/>
          </a:bodyPr>
          <a:lstStyle/>
          <a:p>
            <a:pPr marL="36000" indent="384048"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В зависимости от назначения, конструкции и характера выполняемой работы грузоподъемные машины можно разделить на три основные группы. </a:t>
            </a:r>
          </a:p>
          <a:p>
            <a:pPr marL="36000" indent="384048" algn="just">
              <a:spcBef>
                <a:spcPts val="0"/>
              </a:spcBef>
              <a:buNone/>
            </a:pPr>
            <a:r>
              <a:rPr lang="ru-RU" sz="2800" b="1" dirty="0" smtClean="0">
                <a:latin typeface="Times New Roman" pitchFamily="18" charset="0"/>
                <a:cs typeface="Times New Roman" pitchFamily="18" charset="0"/>
              </a:rPr>
              <a:t>Первая группа </a:t>
            </a: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грузоподъемные механизмы. </a:t>
            </a:r>
          </a:p>
          <a:p>
            <a:pPr marL="36000" indent="384048" algn="just">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Включает простейшие машины: домкраты, тали и лебедки, </a:t>
            </a: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которые используются в </a:t>
            </a: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качестве вспомогательного оборудования на ремонтных </a:t>
            </a: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работах</a:t>
            </a: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 </a:t>
            </a:r>
          </a:p>
          <a:p>
            <a:pPr marL="36000" indent="384048" algn="just">
              <a:spcBef>
                <a:spcPts val="0"/>
              </a:spcBef>
              <a:buNone/>
            </a:pPr>
            <a:r>
              <a:rPr lang="ru-RU" sz="2800" b="1" dirty="0" smtClean="0">
                <a:latin typeface="Times New Roman" pitchFamily="18" charset="0"/>
                <a:cs typeface="Times New Roman" pitchFamily="18" charset="0"/>
              </a:rPr>
              <a:t>Вторая группа </a:t>
            </a: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подъемники</a:t>
            </a: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 при помощи которых обеспечивается только вертикальное перемещение грузов;</a:t>
            </a:r>
          </a:p>
          <a:p>
            <a:pPr marL="36000" indent="384048" algn="just">
              <a:spcBef>
                <a:spcPts val="0"/>
              </a:spcBef>
              <a:buNone/>
            </a:pPr>
            <a:r>
              <a:rPr lang="ru-RU" sz="2800" b="1" dirty="0" smtClean="0">
                <a:latin typeface="Times New Roman" pitchFamily="18" charset="0"/>
                <a:cs typeface="Times New Roman" pitchFamily="18" charset="0"/>
              </a:rPr>
              <a:t>Третья группа </a:t>
            </a: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краны</a:t>
            </a: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которые обеспечивают </a:t>
            </a: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как вертикальное, так и горизонтальное перемещение грузов в любом направлении в пределах параметров крана.</a:t>
            </a:r>
            <a:endParaRPr lang="ru-RU"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142852"/>
            <a:ext cx="8929718" cy="2786082"/>
          </a:xfrm>
        </p:spPr>
        <p:txBody>
          <a:bodyPr>
            <a:noAutofit/>
          </a:bodyPr>
          <a:lstStyle/>
          <a:p>
            <a:pPr marL="36000" indent="283464">
              <a:spcBef>
                <a:spcPts val="0"/>
              </a:spcBef>
              <a:buNone/>
            </a:pPr>
            <a:r>
              <a:rPr lang="ru-RU" sz="2800" b="1" dirty="0" smtClean="0">
                <a:latin typeface="Times New Roman" pitchFamily="18" charset="0"/>
                <a:cs typeface="Times New Roman" pitchFamily="18" charset="0"/>
              </a:rPr>
              <a:t>Блоки и полиспасты </a:t>
            </a:r>
          </a:p>
          <a:p>
            <a:pPr marL="36000" indent="283464">
              <a:spcBef>
                <a:spcPts val="0"/>
              </a:spcBef>
              <a:buNone/>
            </a:pPr>
            <a:r>
              <a:rPr lang="ru-RU" sz="2700" b="1" dirty="0" smtClean="0">
                <a:effectLst>
                  <a:outerShdw blurRad="38100" dist="38100" dir="2700000" algn="tl">
                    <a:srgbClr val="000000">
                      <a:alpha val="43137"/>
                    </a:srgbClr>
                  </a:outerShdw>
                </a:effectLst>
                <a:latin typeface="Times New Roman" panose="02020603050405020304" pitchFamily="18" charset="0"/>
                <a:cs typeface="Times New Roman" pitchFamily="18" charset="0"/>
              </a:rPr>
              <a:t>Блок </a:t>
            </a:r>
            <a:r>
              <a:rPr lang="ru-RU" sz="27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27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это вращающийся на оси диск (ролик), по ободу которого сделан желоб для каната, поднимающего груз. </a:t>
            </a:r>
            <a:endParaRPr lang="ru-RU" sz="27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6000" indent="283464">
              <a:spcBef>
                <a:spcPts val="0"/>
              </a:spcBef>
              <a:buNone/>
            </a:pPr>
            <a:r>
              <a:rPr lang="ru-RU" sz="27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Блоки в составе подъемного механизма могут быть неподвижными (жестко закрепленными) и подвижными (когда ось в процессе работы меняет положение).</a:t>
            </a:r>
            <a:r>
              <a:rPr lang="ru-RU" sz="2700" dirty="0">
                <a:latin typeface="Times New Roman" panose="02020603050405020304" pitchFamily="18" charset="0"/>
                <a:cs typeface="Times New Roman" panose="02020603050405020304" pitchFamily="18" charset="0"/>
              </a:rPr>
              <a:t> </a:t>
            </a:r>
            <a:endParaRPr lang="ru-RU" sz="2700" dirty="0" smtClean="0">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2051720" y="220698"/>
            <a:ext cx="507190" cy="584775"/>
          </a:xfrm>
          <a:prstGeom prst="rect">
            <a:avLst/>
          </a:prstGeom>
        </p:spPr>
        <p:txBody>
          <a:bodyPr wrap="none">
            <a:spAutoFit/>
          </a:bodyPr>
          <a:lstStyle/>
          <a:p>
            <a:pPr marL="36000" indent="283464">
              <a:spcBef>
                <a:spcPts val="0"/>
              </a:spcBef>
              <a:buNone/>
            </a:pPr>
            <a:endParaRPr lang="ru-RU" sz="3200" b="1" dirty="0">
              <a:solidFill>
                <a:srgbClr val="920000"/>
              </a:solidFill>
              <a:latin typeface="Arial" panose="020B0604020202020204" pitchFamily="34" charset="0"/>
              <a:cs typeface="Arial" pitchFamily="34" charset="0"/>
            </a:endParaRPr>
          </a:p>
        </p:txBody>
      </p:sp>
      <p:sp>
        <p:nvSpPr>
          <p:cNvPr id="8" name="Прямоугольник 7"/>
          <p:cNvSpPr/>
          <p:nvPr/>
        </p:nvSpPr>
        <p:spPr>
          <a:xfrm>
            <a:off x="142844" y="2786058"/>
            <a:ext cx="5033120" cy="3831818"/>
          </a:xfrm>
          <a:prstGeom prst="rect">
            <a:avLst/>
          </a:prstGeom>
        </p:spPr>
        <p:txBody>
          <a:bodyPr wrap="square">
            <a:spAutoFit/>
          </a:bodyPr>
          <a:lstStyle/>
          <a:p>
            <a:pPr marL="36000" indent="283464"/>
            <a:r>
              <a:rPr lang="ru-RU" sz="27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Грузоподъемное устройство из двух блоков, огибаемых канатом или цепью, называют </a:t>
            </a:r>
            <a:r>
              <a:rPr lang="ru-RU" sz="27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полиспастом</a:t>
            </a:r>
            <a:r>
              <a:rPr lang="ru-RU" sz="27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pPr marL="36000" indent="283464">
              <a:spcBef>
                <a:spcPts val="0"/>
              </a:spcBef>
              <a:buNone/>
            </a:pPr>
            <a:r>
              <a:rPr lang="ru-RU" sz="27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Классический </a:t>
            </a:r>
            <a:r>
              <a:rPr lang="ru-RU" sz="27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полиспаст представляет собой механизм, который состоит из двух основных элементов: </a:t>
            </a:r>
            <a:r>
              <a:rPr lang="ru-RU" sz="27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блоки и гибкая </a:t>
            </a:r>
            <a:r>
              <a:rPr lang="ru-RU" sz="27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связь</a:t>
            </a:r>
          </a:p>
        </p:txBody>
      </p:sp>
      <p:pic>
        <p:nvPicPr>
          <p:cNvPr id="1026" name="Picture 2" descr="[caption id=&quot;attachment_51621&quot; align=&quot;aligncenter&quot; width=&quot;505&quot;] Простейшая схема: 1 – подвижный блок, 2 – неподвижный, 3– канат[/caption]"/>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292080" y="3055973"/>
            <a:ext cx="3776103" cy="3802027"/>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7141" y="4293124"/>
            <a:ext cx="8929718" cy="2304228"/>
          </a:xfrm>
        </p:spPr>
        <p:txBody>
          <a:bodyPr>
            <a:noAutofit/>
          </a:bodyPr>
          <a:lstStyle/>
          <a:p>
            <a:pPr marL="36000" indent="283464" algn="just">
              <a:spcBef>
                <a:spcPts val="0"/>
              </a:spcBef>
              <a:buNone/>
            </a:pPr>
            <a:r>
              <a:rPr lang="ru-RU" sz="27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Система блоков (полиспаст) является составляющей таких подъемных механизмов, как лебедка, таль, строительная техника (краны разных типов, бульдозер, экскаватор).</a:t>
            </a:r>
            <a:endParaRPr lang="ru-RU" sz="27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2050" name="Picture 2" descr="[caption id=&quot;attachment_51624&quot; align=&quot;aligncenter&quot; width=&quot;600&quot;] Принцип работы системы блоков[/caption]"/>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9144000" cy="428625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33793046"/>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14290"/>
            <a:ext cx="8858312" cy="3714752"/>
          </a:xfrm>
        </p:spPr>
        <p:txBody>
          <a:bodyPr>
            <a:noAutofit/>
          </a:bodyPr>
          <a:lstStyle/>
          <a:p>
            <a:pPr marL="36000" indent="283464" algn="just">
              <a:spcBef>
                <a:spcPts val="0"/>
              </a:spcBef>
              <a:buNone/>
            </a:pPr>
            <a:r>
              <a:rPr lang="ru-RU" sz="2800" b="1" dirty="0" smtClean="0">
                <a:latin typeface="Times New Roman" pitchFamily="18" charset="0"/>
                <a:cs typeface="Times New Roman" pitchFamily="18" charset="0"/>
              </a:rPr>
              <a:t>Домкраты</a:t>
            </a:r>
          </a:p>
          <a:p>
            <a:pPr marL="36000" indent="283464" algn="just">
              <a:spcBef>
                <a:spcPts val="0"/>
              </a:spcBef>
              <a:buNone/>
            </a:pPr>
            <a:r>
              <a:rPr lang="ru-RU" sz="2700" dirty="0" smtClean="0">
                <a:effectLst>
                  <a:outerShdw blurRad="38100" dist="38100" dir="2700000" algn="tl">
                    <a:srgbClr val="000000">
                      <a:alpha val="43137"/>
                    </a:srgbClr>
                  </a:outerShdw>
                </a:effectLst>
                <a:latin typeface="Times New Roman" panose="02020603050405020304" pitchFamily="18" charset="0"/>
                <a:cs typeface="Times New Roman" pitchFamily="18" charset="0"/>
              </a:rPr>
              <a:t>Домкрат </a:t>
            </a:r>
            <a:r>
              <a:rPr lang="ru-RU" sz="2700" dirty="0" smtClean="0">
                <a:latin typeface="Times New Roman" panose="02020603050405020304" pitchFamily="18" charset="0"/>
                <a:cs typeface="Times New Roman" panose="02020603050405020304" pitchFamily="18" charset="0"/>
              </a:rPr>
              <a:t>- </a:t>
            </a:r>
            <a:r>
              <a:rPr lang="ru-RU" sz="27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простейший грузоподъемный механизм, служат </a:t>
            </a:r>
            <a:r>
              <a:rPr lang="ru-RU" sz="2700" dirty="0">
                <a:effectLst>
                  <a:outerShdw blurRad="38100" dist="38100" dir="2700000" algn="tl">
                    <a:srgbClr val="000000">
                      <a:alpha val="43137"/>
                    </a:srgbClr>
                  </a:outerShdw>
                </a:effectLst>
                <a:latin typeface="Times New Roman" pitchFamily="18" charset="0"/>
                <a:cs typeface="Times New Roman" pitchFamily="18" charset="0"/>
              </a:rPr>
              <a:t>для подъема груза на небольшую высоту (до 0,8—1 м)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при </a:t>
            </a:r>
            <a:r>
              <a:rPr lang="ru-RU" sz="2700" dirty="0">
                <a:effectLst>
                  <a:outerShdw blurRad="38100" dist="38100" dir="2700000" algn="tl">
                    <a:srgbClr val="000000">
                      <a:alpha val="43137"/>
                    </a:srgbClr>
                  </a:outerShdw>
                </a:effectLst>
                <a:latin typeface="Times New Roman" pitchFamily="18" charset="0"/>
                <a:cs typeface="Times New Roman" pitchFamily="18" charset="0"/>
              </a:rPr>
              <a:t>ремонтных и монтажных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работах. </a:t>
            </a:r>
          </a:p>
          <a:p>
            <a:pPr marL="36000" indent="283464"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Привод домкратов может быть ручным и механическим. </a:t>
            </a:r>
          </a:p>
          <a:p>
            <a:pPr marL="36000" indent="283464" algn="just">
              <a:spcBef>
                <a:spcPts val="0"/>
              </a:spcBef>
              <a:buNone/>
            </a:pPr>
            <a:r>
              <a:rPr lang="ru-RU"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Различают винтовые, рычажно-реечные, </a:t>
            </a:r>
            <a:r>
              <a:rPr lang="ru-RU" sz="280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зубчато</a:t>
            </a:r>
            <a:r>
              <a:rPr lang="ru-RU"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-реечные и гидравлические домкраты. </a:t>
            </a:r>
            <a:endParaRPr lang="ru-RU" sz="2700" b="1"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4" name="Picture 2" descr="http://go2.imgsmail.ru/imgpreview?key=http%3A//instrumpro.ru/pics/1%5F68.jpg&amp;mb=imgdb_preview_169"/>
          <p:cNvPicPr>
            <a:picLocks noChangeAspect="1" noChangeArrowheads="1"/>
          </p:cNvPicPr>
          <p:nvPr/>
        </p:nvPicPr>
        <p:blipFill>
          <a:blip r:embed="rId2" cstate="print"/>
          <a:srcRect/>
          <a:stretch>
            <a:fillRect/>
          </a:stretch>
        </p:blipFill>
        <p:spPr bwMode="auto">
          <a:xfrm>
            <a:off x="467544" y="3723343"/>
            <a:ext cx="2857496" cy="2857496"/>
          </a:xfrm>
          <a:prstGeom prst="rect">
            <a:avLst/>
          </a:prstGeom>
          <a:noFill/>
        </p:spPr>
      </p:pic>
      <p:pic>
        <p:nvPicPr>
          <p:cNvPr id="5" name="Picture 4" descr="http://go4.imgsmail.ru/imgpreview?key=http%3A//www.afalina74.ru/assets/images/gruzopodemnoe-oborudovanie/eurolift/domkraty/full/reechnye.jpg&amp;mb=imgdb_preview_1961"/>
          <p:cNvPicPr>
            <a:picLocks noChangeAspect="1" noChangeArrowheads="1"/>
          </p:cNvPicPr>
          <p:nvPr/>
        </p:nvPicPr>
        <p:blipFill>
          <a:blip r:embed="rId3" cstate="print"/>
          <a:srcRect/>
          <a:stretch>
            <a:fillRect/>
          </a:stretch>
        </p:blipFill>
        <p:spPr bwMode="auto">
          <a:xfrm>
            <a:off x="3635896" y="3665856"/>
            <a:ext cx="2507159" cy="2857496"/>
          </a:xfrm>
          <a:prstGeom prst="rect">
            <a:avLst/>
          </a:prstGeom>
          <a:noFill/>
        </p:spPr>
      </p:pic>
      <p:pic>
        <p:nvPicPr>
          <p:cNvPr id="6" name="Picture 6" descr="http://go1.imgsmail.ru/imgpreview?key=http%3A//sto32.ru/block/gallery/big/38.jpg&amp;mb=imgdb_preview_709"/>
          <p:cNvPicPr>
            <a:picLocks noChangeAspect="1" noChangeArrowheads="1"/>
          </p:cNvPicPr>
          <p:nvPr/>
        </p:nvPicPr>
        <p:blipFill>
          <a:blip r:embed="rId4" cstate="print"/>
          <a:srcRect/>
          <a:stretch>
            <a:fillRect/>
          </a:stretch>
        </p:blipFill>
        <p:spPr bwMode="auto">
          <a:xfrm>
            <a:off x="6660232" y="3717032"/>
            <a:ext cx="2150640" cy="2786058"/>
          </a:xfrm>
          <a:prstGeom prst="rect">
            <a:avLst/>
          </a:prstGeom>
          <a:noFill/>
        </p:spPr>
      </p:pic>
      <p:sp>
        <p:nvSpPr>
          <p:cNvPr id="2" name="Прямоугольник 1"/>
          <p:cNvSpPr/>
          <p:nvPr/>
        </p:nvSpPr>
        <p:spPr>
          <a:xfrm>
            <a:off x="2699792" y="116632"/>
            <a:ext cx="507190" cy="584775"/>
          </a:xfrm>
          <a:prstGeom prst="rect">
            <a:avLst/>
          </a:prstGeom>
        </p:spPr>
        <p:txBody>
          <a:bodyPr wrap="none">
            <a:spAutoFit/>
          </a:bodyPr>
          <a:lstStyle/>
          <a:p>
            <a:pPr marL="36000" indent="283464">
              <a:spcBef>
                <a:spcPts val="0"/>
              </a:spcBef>
              <a:buNone/>
            </a:pPr>
            <a:endParaRPr lang="ru-RU" sz="3200" b="1" dirty="0">
              <a:solidFill>
                <a:srgbClr val="920000"/>
              </a:solidFill>
              <a:latin typeface="Arial" panose="020B0604020202020204" pitchFamily="34" charset="0"/>
              <a:cs typeface="Arial" pitchFamily="34" charset="0"/>
            </a:endParaRPr>
          </a:p>
        </p:txBody>
      </p:sp>
    </p:spTree>
    <p:extLst>
      <p:ext uri="{BB962C8B-B14F-4D97-AF65-F5344CB8AC3E}">
        <p14:creationId xmlns:p14="http://schemas.microsoft.com/office/powerpoint/2010/main" xmlns="" val="1946372644"/>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6984" cy="4143404"/>
          </a:xfrm>
        </p:spPr>
        <p:txBody>
          <a:bodyPr>
            <a:noAutofit/>
          </a:bodyPr>
          <a:lstStyle/>
          <a:p>
            <a:pPr marL="36000" indent="457200" algn="just">
              <a:spcBef>
                <a:spcPts val="0"/>
              </a:spcBef>
              <a:buNone/>
            </a:pPr>
            <a:r>
              <a:rPr lang="ru-RU" sz="27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Тали</a:t>
            </a:r>
          </a:p>
          <a:p>
            <a:pPr marL="36000" indent="457200" algn="just">
              <a:spcBef>
                <a:spcPts val="0"/>
              </a:spcBef>
              <a:buNone/>
            </a:pPr>
            <a:r>
              <a:rPr lang="ru-RU" sz="27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Таль </a:t>
            </a:r>
            <a:r>
              <a:rPr lang="ru-RU" sz="27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это компактный подвесной подъемный механизм с ручным, электрическим или пневматическим приводом. </a:t>
            </a:r>
            <a:endParaRPr lang="ru-RU" sz="27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6000" indent="457200" algn="just">
              <a:spcBef>
                <a:spcPts val="0"/>
              </a:spcBef>
              <a:buNone/>
            </a:pPr>
            <a:r>
              <a:rPr lang="ru-RU" sz="27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Ее </a:t>
            </a:r>
            <a:r>
              <a:rPr lang="ru-RU" sz="27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подвешивают над местом работы или монтируют на монорельсе на тележке </a:t>
            </a:r>
            <a:r>
              <a:rPr lang="ru-RU" sz="27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(тельфер). </a:t>
            </a:r>
            <a:r>
              <a:rPr lang="ru-RU" sz="27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При этом груз может перемещаться как вверх-вниз, так и в горизонтальном направлении.</a:t>
            </a:r>
          </a:p>
          <a:p>
            <a:pPr marL="36000" lvl="0" indent="283464" algn="just">
              <a:spcBef>
                <a:spcPts val="0"/>
              </a:spcBef>
              <a:buNone/>
              <a:defRPr/>
            </a:pPr>
            <a:r>
              <a:rPr lang="ru-RU" sz="27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По </a:t>
            </a:r>
            <a:r>
              <a:rPr lang="ru-RU" sz="27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типу привода различают тали ручные и приводные (от электродвигателя).</a:t>
            </a:r>
          </a:p>
          <a:p>
            <a:pPr marL="36000" lvl="0" indent="283464" algn="just">
              <a:spcBef>
                <a:spcPts val="0"/>
              </a:spcBef>
              <a:buNone/>
              <a:defRPr/>
            </a:pPr>
            <a:r>
              <a:rPr lang="ru-RU" sz="27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По способу перемещения – передвижные и подвесные</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4" name="Picture 2" descr="http://go2.imgsmail.ru/imgpreview?key=http%3A//www.alfacran.ru/images/tal2%5Fb.jpg&amp;mb=imgdb_preview_944"/>
          <p:cNvPicPr>
            <a:picLocks noChangeAspect="1" noChangeArrowheads="1"/>
          </p:cNvPicPr>
          <p:nvPr/>
        </p:nvPicPr>
        <p:blipFill>
          <a:blip r:embed="rId2" cstate="print"/>
          <a:srcRect/>
          <a:stretch>
            <a:fillRect/>
          </a:stretch>
        </p:blipFill>
        <p:spPr bwMode="auto">
          <a:xfrm>
            <a:off x="357158" y="4357694"/>
            <a:ext cx="1857387" cy="2347820"/>
          </a:xfrm>
          <a:prstGeom prst="rect">
            <a:avLst/>
          </a:prstGeom>
          <a:noFill/>
        </p:spPr>
      </p:pic>
      <p:pic>
        <p:nvPicPr>
          <p:cNvPr id="5" name="Picture 4" descr="http://go2.imgsmail.ru/imgpreview?key=http%3A//ttraid.kiev.ua/Images/HQ/yhandy.jpg&amp;mb=imgdb_preview_616"/>
          <p:cNvPicPr>
            <a:picLocks noChangeAspect="1" noChangeArrowheads="1"/>
          </p:cNvPicPr>
          <p:nvPr/>
        </p:nvPicPr>
        <p:blipFill>
          <a:blip r:embed="rId3" cstate="print"/>
          <a:srcRect/>
          <a:stretch>
            <a:fillRect/>
          </a:stretch>
        </p:blipFill>
        <p:spPr bwMode="auto">
          <a:xfrm>
            <a:off x="2786050" y="4411754"/>
            <a:ext cx="2074236" cy="2446246"/>
          </a:xfrm>
          <a:prstGeom prst="rect">
            <a:avLst/>
          </a:prstGeom>
          <a:noFill/>
        </p:spPr>
      </p:pic>
      <p:pic>
        <p:nvPicPr>
          <p:cNvPr id="6" name="Picture 6" descr="http://go4.imgsmail.ru/imgpreview?key=http%3A//vyazma-market.ru/upload/image/other/0001/tal.jpg&amp;mb=imgdb_preview_121"/>
          <p:cNvPicPr>
            <a:picLocks noChangeAspect="1" noChangeArrowheads="1"/>
          </p:cNvPicPr>
          <p:nvPr/>
        </p:nvPicPr>
        <p:blipFill>
          <a:blip r:embed="rId4" cstate="print"/>
          <a:srcRect/>
          <a:stretch>
            <a:fillRect/>
          </a:stretch>
        </p:blipFill>
        <p:spPr bwMode="auto">
          <a:xfrm>
            <a:off x="6143636" y="4386260"/>
            <a:ext cx="2119665" cy="2471740"/>
          </a:xfrm>
          <a:prstGeom prst="rect">
            <a:avLst/>
          </a:prstGeom>
          <a:noFill/>
        </p:spPr>
      </p:pic>
    </p:spTree>
    <p:extLst>
      <p:ext uri="{BB962C8B-B14F-4D97-AF65-F5344CB8AC3E}">
        <p14:creationId xmlns:p14="http://schemas.microsoft.com/office/powerpoint/2010/main" xmlns="" val="2063309983"/>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14384" cy="6215106"/>
          </a:xfrm>
        </p:spPr>
        <p:txBody>
          <a:bodyPr>
            <a:noAutofit/>
          </a:bodyPr>
          <a:lstStyle/>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Грузоподъемность </a:t>
            </a:r>
            <a:r>
              <a:rPr lang="ru-RU" sz="27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ручных талей </a:t>
            </a:r>
            <a:r>
              <a:rPr lang="ru-RU" sz="27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составляет </a:t>
            </a:r>
            <a:r>
              <a:rPr lang="ru-RU" sz="27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от 500 кг </a:t>
            </a:r>
            <a:r>
              <a:rPr lang="ru-RU" sz="27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до </a:t>
            </a:r>
            <a:r>
              <a:rPr lang="ru-RU" sz="27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10 </a:t>
            </a:r>
            <a:r>
              <a:rPr lang="ru-RU" sz="27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тонн. Высота </a:t>
            </a:r>
            <a:r>
              <a:rPr lang="ru-RU" sz="27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подъема груза у разных моделей составляет от 2 до 12 метров. В случае использования блока высота уменьшается в 2 </a:t>
            </a:r>
            <a:r>
              <a:rPr lang="ru-RU" sz="27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раза.</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В ручных талях </a:t>
            </a:r>
            <a:r>
              <a:rPr lang="ru-RU" sz="27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необходимо прилагать физическое усилие для перемещения </a:t>
            </a:r>
            <a:r>
              <a:rPr lang="ru-RU" sz="27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груза. В электрических  </a:t>
            </a:r>
            <a:r>
              <a:rPr lang="ru-RU" sz="27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талях всю работу по подъему выполняет электродвигатель. </a:t>
            </a:r>
            <a:endParaRPr lang="ru-RU" sz="27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В </a:t>
            </a:r>
            <a:r>
              <a:rPr lang="ru-RU" sz="27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конструкцию электрической тали  входит электродвигатель, барабан для намотки цепи или каната, редуктор и крюк, на котором крепится груз. Для удобства управления талью предусмотрен пульт на гибком кабеле</a:t>
            </a:r>
            <a:r>
              <a:rPr lang="ru-RU" sz="27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По способу управления различают передвижные тали – с пола или из кабины (если тали входят в конструкцию грузоподъемного механизма)</a:t>
            </a:r>
          </a:p>
          <a:p>
            <a:pPr marL="0" indent="4572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a:spcBef>
                <a:spcPts val="0"/>
              </a:spcBef>
              <a:buNone/>
            </a:pPr>
            <a:endParaRPr lang="ru-RU" sz="27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3655527591"/>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2"/>
          <p:cNvSpPr txBox="1">
            <a:spLocks/>
          </p:cNvSpPr>
          <p:nvPr/>
        </p:nvSpPr>
        <p:spPr>
          <a:xfrm>
            <a:off x="0" y="1916832"/>
            <a:ext cx="8715436" cy="3214710"/>
          </a:xfrm>
          <a:prstGeom prst="rect">
            <a:avLst/>
          </a:prstGeom>
        </p:spPr>
        <p:txBody>
          <a:bodyPr vert="horz" lIns="91440" tIns="45720" rIns="91440" bIns="45720" rtlCol="0">
            <a:noAutofit/>
          </a:bodyPr>
          <a:lstStyle/>
          <a:p>
            <a:pPr marL="36000" marR="0" lvl="0" indent="283464"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ru-RU" sz="30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p:txBody>
      </p:sp>
      <p:pic>
        <p:nvPicPr>
          <p:cNvPr id="6" name="Рисунок 5" descr="Pic5.jpg"/>
          <p:cNvPicPr>
            <a:picLocks noChangeAspect="1"/>
          </p:cNvPicPr>
          <p:nvPr/>
        </p:nvPicPr>
        <p:blipFill rotWithShape="1">
          <a:blip r:embed="rId2" cstate="print"/>
          <a:srcRect b="5430"/>
          <a:stretch/>
        </p:blipFill>
        <p:spPr>
          <a:xfrm>
            <a:off x="0" y="500042"/>
            <a:ext cx="6516216" cy="3425776"/>
          </a:xfrm>
          <a:prstGeom prst="rect">
            <a:avLst/>
          </a:prstGeom>
        </p:spPr>
      </p:pic>
      <p:sp>
        <p:nvSpPr>
          <p:cNvPr id="7" name="Содержимое 2"/>
          <p:cNvSpPr txBox="1">
            <a:spLocks/>
          </p:cNvSpPr>
          <p:nvPr/>
        </p:nvSpPr>
        <p:spPr>
          <a:xfrm>
            <a:off x="285720" y="4143380"/>
            <a:ext cx="3131840" cy="150019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6000" indent="0" algn="ctr">
              <a:spcBef>
                <a:spcPts val="0"/>
              </a:spcBef>
              <a:buFont typeface="Arial" pitchFamily="34" charset="0"/>
              <a:buNone/>
            </a:pPr>
            <a:r>
              <a:rPr lang="ru-RU" sz="2600" b="1" dirty="0" smtClean="0">
                <a:effectLst>
                  <a:outerShdw blurRad="38100" dist="38100" dir="2700000" algn="tl">
                    <a:srgbClr val="000000">
                      <a:alpha val="43137"/>
                    </a:srgbClr>
                  </a:outerShdw>
                </a:effectLst>
                <a:latin typeface="Times New Roman" pitchFamily="18" charset="0"/>
                <a:cs typeface="Times New Roman" pitchFamily="18" charset="0"/>
              </a:rPr>
              <a:t> ручная</a:t>
            </a:r>
          </a:p>
          <a:p>
            <a:pPr marL="36000" indent="0" algn="ctr">
              <a:spcBef>
                <a:spcPts val="0"/>
              </a:spcBef>
              <a:buFont typeface="Arial" pitchFamily="34" charset="0"/>
              <a:buNone/>
            </a:pPr>
            <a:r>
              <a:rPr lang="ru-RU" sz="2600" dirty="0" smtClean="0">
                <a:effectLst>
                  <a:outerShdw blurRad="38100" dist="38100" dir="2700000" algn="tl">
                    <a:srgbClr val="000000">
                      <a:alpha val="43137"/>
                    </a:srgbClr>
                  </a:outerShdw>
                </a:effectLst>
                <a:latin typeface="Times New Roman" pitchFamily="18" charset="0"/>
                <a:cs typeface="Times New Roman" pitchFamily="18" charset="0"/>
              </a:rPr>
              <a:t>1-балка; 2-ручная лебедка; 3-цепь; </a:t>
            </a:r>
          </a:p>
        </p:txBody>
      </p:sp>
      <p:sp>
        <p:nvSpPr>
          <p:cNvPr id="2" name="Прямоугольник 1"/>
          <p:cNvSpPr/>
          <p:nvPr/>
        </p:nvSpPr>
        <p:spPr>
          <a:xfrm>
            <a:off x="3143240" y="4000504"/>
            <a:ext cx="3816424" cy="1692771"/>
          </a:xfrm>
          <a:prstGeom prst="rect">
            <a:avLst/>
          </a:prstGeom>
        </p:spPr>
        <p:txBody>
          <a:bodyPr wrap="square">
            <a:spAutoFit/>
          </a:bodyPr>
          <a:lstStyle/>
          <a:p>
            <a:pPr marL="36000" indent="0" algn="ctr">
              <a:spcBef>
                <a:spcPts val="0"/>
              </a:spcBef>
              <a:buFont typeface="Arial" pitchFamily="34" charset="0"/>
              <a:buNone/>
            </a:pPr>
            <a:r>
              <a:rPr lang="ru-RU" sz="2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600" b="1" dirty="0">
                <a:effectLst>
                  <a:outerShdw blurRad="38100" dist="38100" dir="2700000" algn="tl">
                    <a:srgbClr val="000000">
                      <a:alpha val="43137"/>
                    </a:srgbClr>
                  </a:outerShdw>
                </a:effectLst>
                <a:latin typeface="Times New Roman" pitchFamily="18" charset="0"/>
                <a:cs typeface="Times New Roman" pitchFamily="18" charset="0"/>
              </a:rPr>
              <a:t>передвижная </a:t>
            </a:r>
            <a:endParaRPr lang="ru-RU" sz="26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marL="36000" indent="0" algn="ctr">
              <a:spcBef>
                <a:spcPts val="0"/>
              </a:spcBef>
              <a:buFont typeface="Arial" pitchFamily="34" charset="0"/>
              <a:buNone/>
            </a:pPr>
            <a:r>
              <a:rPr lang="ru-RU" sz="2600" b="1" dirty="0">
                <a:effectLst>
                  <a:outerShdw blurRad="38100" dist="38100" dir="2700000" algn="tl">
                    <a:srgbClr val="000000">
                      <a:alpha val="43137"/>
                    </a:srgbClr>
                  </a:outerShdw>
                </a:effectLst>
                <a:latin typeface="Times New Roman" pitchFamily="18" charset="0"/>
                <a:cs typeface="Times New Roman" pitchFamily="18" charset="0"/>
              </a:rPr>
              <a:t>э</a:t>
            </a:r>
            <a:r>
              <a:rPr lang="ru-RU" sz="2600" b="1" dirty="0" smtClean="0">
                <a:effectLst>
                  <a:outerShdw blurRad="38100" dist="38100" dir="2700000" algn="tl">
                    <a:srgbClr val="000000">
                      <a:alpha val="43137"/>
                    </a:srgbClr>
                  </a:outerShdw>
                </a:effectLst>
                <a:latin typeface="Times New Roman" pitchFamily="18" charset="0"/>
                <a:cs typeface="Times New Roman" pitchFamily="18" charset="0"/>
              </a:rPr>
              <a:t>лектрическая</a:t>
            </a:r>
            <a:r>
              <a:rPr lang="ru-RU" sz="2600" b="1" dirty="0">
                <a:effectLst>
                  <a:outerShdw blurRad="38100" dist="38100" dir="2700000" algn="tl">
                    <a:srgbClr val="000000">
                      <a:alpha val="43137"/>
                    </a:srgbClr>
                  </a:outerShdw>
                </a:effectLst>
                <a:latin typeface="Times New Roman" pitchFamily="18" charset="0"/>
                <a:cs typeface="Times New Roman" pitchFamily="18" charset="0"/>
              </a:rPr>
              <a:t>:</a:t>
            </a:r>
            <a:r>
              <a:rPr lang="ru-RU" sz="26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p>
          <a:p>
            <a:pPr marL="36000" indent="0" algn="ctr">
              <a:spcBef>
                <a:spcPts val="0"/>
              </a:spcBef>
              <a:buFont typeface="Arial" pitchFamily="34" charset="0"/>
              <a:buNone/>
            </a:pPr>
            <a:r>
              <a:rPr lang="ru-RU" sz="2600" dirty="0">
                <a:effectLst>
                  <a:outerShdw blurRad="38100" dist="38100" dir="2700000" algn="tl">
                    <a:srgbClr val="000000">
                      <a:alpha val="43137"/>
                    </a:srgbClr>
                  </a:outerShdw>
                </a:effectLst>
                <a:latin typeface="Times New Roman" pitchFamily="18" charset="0"/>
                <a:cs typeface="Times New Roman" pitchFamily="18" charset="0"/>
              </a:rPr>
              <a:t>1-балка; 2-электрическая лебедка</a:t>
            </a:r>
          </a:p>
        </p:txBody>
      </p:sp>
      <p:pic>
        <p:nvPicPr>
          <p:cNvPr id="9" name="Picture 5" descr="D:\Rabota\BG\Dolinov\Sklad\ae9017657964cd2fa7a6ccd3f916756f.jpg"/>
          <p:cNvPicPr>
            <a:picLocks noChangeAspect="1" noChangeArrowheads="1"/>
          </p:cNvPicPr>
          <p:nvPr/>
        </p:nvPicPr>
        <p:blipFill>
          <a:blip r:embed="rId3" cstate="print"/>
          <a:srcRect/>
          <a:stretch>
            <a:fillRect/>
          </a:stretch>
        </p:blipFill>
        <p:spPr bwMode="auto">
          <a:xfrm>
            <a:off x="6504250" y="500042"/>
            <a:ext cx="2639750" cy="3881941"/>
          </a:xfrm>
          <a:prstGeom prst="rect">
            <a:avLst/>
          </a:prstGeom>
          <a:noFill/>
        </p:spPr>
      </p:pic>
    </p:spTree>
    <p:extLst>
      <p:ext uri="{BB962C8B-B14F-4D97-AF65-F5344CB8AC3E}">
        <p14:creationId xmlns:p14="http://schemas.microsoft.com/office/powerpoint/2010/main" xmlns="" val="1093627323"/>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0348" y="142852"/>
            <a:ext cx="8893652" cy="4857784"/>
          </a:xfrm>
        </p:spPr>
        <p:txBody>
          <a:bodyPr>
            <a:normAutofit/>
          </a:bodyPr>
          <a:lstStyle/>
          <a:p>
            <a:pPr marL="36000" indent="384048">
              <a:spcBef>
                <a:spcPts val="0"/>
              </a:spcBef>
              <a:buNone/>
            </a:pPr>
            <a:r>
              <a:rPr lang="ru-RU" sz="2800" b="1" dirty="0" smtClean="0">
                <a:latin typeface="Times New Roman" pitchFamily="18" charset="0"/>
                <a:cs typeface="Times New Roman" pitchFamily="18" charset="0"/>
              </a:rPr>
              <a:t>Лебедки</a:t>
            </a:r>
          </a:p>
          <a:p>
            <a:pPr marL="36000" indent="384048">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Лебедки предназначены для создания тягового усилия в одном направлении. </a:t>
            </a:r>
          </a:p>
          <a:p>
            <a:pPr marL="36000" indent="384048">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Лебедки</a:t>
            </a:r>
            <a:r>
              <a:rPr lang="ru-RU" sz="27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могут эксплуатироваться в качестве самостоятельных механизмов или входить в состав более сложных устройств. </a:t>
            </a:r>
          </a:p>
          <a:p>
            <a:pPr marL="36000" indent="384048">
              <a:spcBef>
                <a:spcPts val="0"/>
              </a:spcBef>
              <a:buNone/>
            </a:pPr>
            <a:r>
              <a:rPr lang="ru-RU" sz="27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В настоящее время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в ремонтной практике применяют </a:t>
            </a:r>
            <a:r>
              <a:rPr lang="ru-RU" sz="27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разнообразные лебедки с ручным и машинным (главным образом, электрическим) приводами. </a:t>
            </a: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36000" indent="384048">
              <a:spcBef>
                <a:spcPts val="0"/>
              </a:spcBef>
              <a:buNone/>
            </a:pP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4" name="Picture 2" descr="http://go1.imgsmail.ru/imgpreview?key=http%3A//www.tdtali.ru/dataimg/tl7b1%5Fbig.jpg&amp;mb=imgdb_preview_408"/>
          <p:cNvPicPr>
            <a:picLocks noChangeAspect="1" noChangeArrowheads="1"/>
          </p:cNvPicPr>
          <p:nvPr/>
        </p:nvPicPr>
        <p:blipFill>
          <a:blip r:embed="rId2" cstate="print"/>
          <a:srcRect/>
          <a:stretch>
            <a:fillRect/>
          </a:stretch>
        </p:blipFill>
        <p:spPr bwMode="auto">
          <a:xfrm>
            <a:off x="231185" y="4402120"/>
            <a:ext cx="3024194" cy="2452049"/>
          </a:xfrm>
          <a:prstGeom prst="rect">
            <a:avLst/>
          </a:prstGeom>
          <a:noFill/>
        </p:spPr>
      </p:pic>
      <p:pic>
        <p:nvPicPr>
          <p:cNvPr id="5" name="Picture 6" descr="http://go4.imgsmail.ru/imgpreview?key=http%3A//www.instan.spb.ru/images/products-dr-superbig/jet-lebedka-mtm.jpg&amp;mb=imgdb_preview_1160"/>
          <p:cNvPicPr>
            <a:picLocks noChangeAspect="1" noChangeArrowheads="1"/>
          </p:cNvPicPr>
          <p:nvPr/>
        </p:nvPicPr>
        <p:blipFill>
          <a:blip r:embed="rId3" cstate="print"/>
          <a:srcRect/>
          <a:stretch>
            <a:fillRect/>
          </a:stretch>
        </p:blipFill>
        <p:spPr bwMode="auto">
          <a:xfrm>
            <a:off x="3500430" y="4291940"/>
            <a:ext cx="2332927" cy="2562229"/>
          </a:xfrm>
          <a:prstGeom prst="rect">
            <a:avLst/>
          </a:prstGeom>
          <a:noFill/>
        </p:spPr>
      </p:pic>
      <p:pic>
        <p:nvPicPr>
          <p:cNvPr id="6" name="Picture 4" descr="http://go2.imgsmail.ru/imgpreview?key=http%3A//www.tdtali.ru/dataimg/dina-0%5Fbig.jpg&amp;mb=imgdb_preview_408"/>
          <p:cNvPicPr>
            <a:picLocks noChangeAspect="1" noChangeArrowheads="1"/>
          </p:cNvPicPr>
          <p:nvPr/>
        </p:nvPicPr>
        <p:blipFill>
          <a:blip r:embed="rId4" cstate="print"/>
          <a:srcRect/>
          <a:stretch>
            <a:fillRect/>
          </a:stretch>
        </p:blipFill>
        <p:spPr bwMode="auto">
          <a:xfrm>
            <a:off x="6425309" y="4043510"/>
            <a:ext cx="2357454" cy="2790624"/>
          </a:xfrm>
          <a:prstGeom prst="rect">
            <a:avLst/>
          </a:prstGeom>
          <a:noFill/>
        </p:spPr>
      </p:pic>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14290"/>
            <a:ext cx="8719406" cy="6383062"/>
          </a:xfrm>
        </p:spPr>
        <p:txBody>
          <a:bodyPr>
            <a:noAutofit/>
          </a:bodyPr>
          <a:lstStyle/>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Ручные </a:t>
            </a:r>
            <a:r>
              <a:rPr lang="ru-RU" sz="27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лебедки по </a:t>
            </a:r>
            <a:r>
              <a:rPr lang="ru-RU" sz="27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способу установки разделяют на настенные и </a:t>
            </a:r>
            <a:r>
              <a:rPr lang="ru-RU" sz="27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напольные. Их </a:t>
            </a:r>
            <a:r>
              <a:rPr lang="ru-RU" sz="27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применяют для вспомогательных операций, для перемещения или подъема стальными канатами груза на небольшую высоту, когда скорость подъема или перемещения не имеет существенного значения.</a:t>
            </a:r>
          </a:p>
          <a:p>
            <a:pPr marL="0" indent="457200" algn="just">
              <a:spcBef>
                <a:spcPts val="0"/>
              </a:spcBef>
              <a:buNone/>
            </a:pPr>
            <a:r>
              <a:rPr lang="ru-RU" sz="27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Наиболее удобными являются ручные рычажные лебедки со стальными канатами, </a:t>
            </a:r>
            <a:r>
              <a:rPr lang="ru-RU" sz="27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которые позволяют </a:t>
            </a:r>
            <a:r>
              <a:rPr lang="ru-RU" sz="27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не только поднимать, но и перемещать грузы на небольшие расстояния горизонтально или с наклоном. Эти лебедки имеют обратный ход, что позволяет плавно опускать и поднимать груз</a:t>
            </a:r>
            <a:r>
              <a:rPr lang="ru-RU" sz="27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0" indent="457200" algn="just">
              <a:spcBef>
                <a:spcPts val="0"/>
              </a:spcBef>
              <a:buNone/>
            </a:pPr>
            <a:r>
              <a:rPr lang="ru-RU" sz="2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Различают электрические лебедки тяговые и подъемные</a:t>
            </a:r>
            <a:r>
              <a:rPr lang="ru-RU" sz="2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ru-RU" sz="28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71538" y="1447800"/>
            <a:ext cx="7862150" cy="5124472"/>
          </a:xfrm>
        </p:spPr>
        <p:txBody>
          <a:bodyPr>
            <a:noAutofit/>
          </a:bodyPr>
          <a:lstStyle/>
          <a:p>
            <a:pPr marL="36000" indent="283464">
              <a:spcBef>
                <a:spcPts val="0"/>
              </a:spcBef>
              <a:buNone/>
            </a:pPr>
            <a:endParaRPr lang="ru-RU" sz="3000" dirty="0" smtClean="0">
              <a:effectLst>
                <a:outerShdw blurRad="38100" dist="38100" dir="2700000" algn="tl">
                  <a:srgbClr val="000000">
                    <a:alpha val="43137"/>
                  </a:srgbClr>
                </a:outerShdw>
              </a:effectLst>
            </a:endParaRPr>
          </a:p>
          <a:p>
            <a:pPr marL="36000" indent="283464">
              <a:spcBef>
                <a:spcPts val="0"/>
              </a:spcBef>
              <a:buNone/>
            </a:pPr>
            <a:endParaRPr lang="ru-RU" sz="3000" dirty="0" smtClean="0">
              <a:effectLst>
                <a:outerShdw blurRad="38100" dist="38100" dir="2700000" algn="tl">
                  <a:srgbClr val="000000">
                    <a:alpha val="43137"/>
                  </a:srgbClr>
                </a:outerShdw>
              </a:effectLst>
            </a:endParaRPr>
          </a:p>
          <a:p>
            <a:pPr marL="36000" indent="283464">
              <a:spcBef>
                <a:spcPts val="0"/>
              </a:spcBef>
              <a:buNone/>
            </a:pPr>
            <a:endParaRPr lang="ru-RU" sz="3000" dirty="0" smtClean="0">
              <a:effectLst>
                <a:outerShdw blurRad="38100" dist="38100" dir="2700000" algn="tl">
                  <a:srgbClr val="000000">
                    <a:alpha val="43137"/>
                  </a:srgbClr>
                </a:outerShdw>
              </a:effectLst>
            </a:endParaRPr>
          </a:p>
          <a:p>
            <a:pPr marL="36000" indent="283464">
              <a:spcBef>
                <a:spcPts val="0"/>
              </a:spcBef>
              <a:buNone/>
            </a:pPr>
            <a:endParaRPr lang="ru-RU" sz="3000" dirty="0" smtClean="0">
              <a:effectLst>
                <a:outerShdw blurRad="38100" dist="38100" dir="2700000" algn="tl">
                  <a:srgbClr val="000000">
                    <a:alpha val="43137"/>
                  </a:srgbClr>
                </a:outerShdw>
              </a:effectLst>
            </a:endParaRPr>
          </a:p>
          <a:p>
            <a:pPr marL="36000" indent="283464">
              <a:spcBef>
                <a:spcPts val="0"/>
              </a:spcBef>
              <a:buNone/>
            </a:pPr>
            <a:endParaRPr lang="ru-RU" sz="3000" dirty="0" smtClean="0">
              <a:effectLst>
                <a:outerShdw blurRad="38100" dist="38100" dir="2700000" algn="tl">
                  <a:srgbClr val="000000">
                    <a:alpha val="43137"/>
                  </a:srgbClr>
                </a:outerShdw>
              </a:effectLst>
            </a:endParaRPr>
          </a:p>
          <a:p>
            <a:pPr marL="36000" indent="283464">
              <a:spcBef>
                <a:spcPts val="0"/>
              </a:spcBef>
              <a:buNone/>
            </a:pPr>
            <a:endParaRPr lang="ru-RU" sz="3000" dirty="0" smtClean="0">
              <a:effectLst>
                <a:outerShdw blurRad="38100" dist="38100" dir="2700000" algn="tl">
                  <a:srgbClr val="000000">
                    <a:alpha val="43137"/>
                  </a:srgbClr>
                </a:outerShdw>
              </a:effectLst>
            </a:endParaRPr>
          </a:p>
          <a:p>
            <a:pPr marL="36000" indent="283464">
              <a:spcBef>
                <a:spcPts val="0"/>
              </a:spcBef>
              <a:buNone/>
            </a:pPr>
            <a:endParaRPr lang="ru-RU" sz="3000" dirty="0" smtClean="0">
              <a:effectLst>
                <a:outerShdw blurRad="38100" dist="38100" dir="2700000" algn="tl">
                  <a:srgbClr val="000000">
                    <a:alpha val="43137"/>
                  </a:srgbClr>
                </a:outerShdw>
              </a:effectLst>
            </a:endParaRPr>
          </a:p>
          <a:p>
            <a:pPr marL="36000" indent="283464">
              <a:spcBef>
                <a:spcPts val="0"/>
              </a:spcBef>
              <a:buNone/>
            </a:pPr>
            <a:endParaRPr lang="ru-RU" sz="3000" dirty="0" smtClean="0">
              <a:effectLst>
                <a:outerShdw blurRad="38100" dist="38100" dir="2700000" algn="tl">
                  <a:srgbClr val="000000">
                    <a:alpha val="43137"/>
                  </a:srgbClr>
                </a:outerShdw>
              </a:effectLst>
            </a:endParaRPr>
          </a:p>
        </p:txBody>
      </p:sp>
      <p:pic>
        <p:nvPicPr>
          <p:cNvPr id="7" name="Рисунок 6" descr="Pic4.jpg"/>
          <p:cNvPicPr>
            <a:picLocks noChangeAspect="1"/>
          </p:cNvPicPr>
          <p:nvPr/>
        </p:nvPicPr>
        <p:blipFill>
          <a:blip r:embed="rId2" cstate="print"/>
          <a:stretch>
            <a:fillRect/>
          </a:stretch>
        </p:blipFill>
        <p:spPr>
          <a:xfrm>
            <a:off x="285720" y="2786058"/>
            <a:ext cx="4714908" cy="3265702"/>
          </a:xfrm>
          <a:prstGeom prst="rect">
            <a:avLst/>
          </a:prstGeom>
        </p:spPr>
      </p:pic>
      <p:sp>
        <p:nvSpPr>
          <p:cNvPr id="8" name="Прямоугольник 7"/>
          <p:cNvSpPr/>
          <p:nvPr/>
        </p:nvSpPr>
        <p:spPr>
          <a:xfrm>
            <a:off x="5429256" y="2857496"/>
            <a:ext cx="3500430" cy="3327065"/>
          </a:xfrm>
          <a:prstGeom prst="rect">
            <a:avLst/>
          </a:prstGeom>
        </p:spPr>
        <p:txBody>
          <a:bodyPr wrap="square">
            <a:spAutoFit/>
          </a:bodyPr>
          <a:lstStyle/>
          <a:p>
            <a:pPr marL="36000" indent="0" algn="ctr">
              <a:spcBef>
                <a:spcPts val="0"/>
              </a:spcBef>
              <a:spcAft>
                <a:spcPts val="600"/>
              </a:spcAft>
              <a:buNone/>
            </a:pPr>
            <a:r>
              <a:rPr lang="ru-RU" sz="2700" b="1" dirty="0" smtClean="0">
                <a:effectLst>
                  <a:outerShdw blurRad="38100" dist="38100" dir="2700000" algn="tl">
                    <a:srgbClr val="000000">
                      <a:alpha val="43137"/>
                    </a:srgbClr>
                  </a:outerShdw>
                </a:effectLst>
                <a:latin typeface="Times New Roman" pitchFamily="18" charset="0"/>
                <a:cs typeface="Times New Roman" pitchFamily="18" charset="0"/>
              </a:rPr>
              <a:t>Кинематическая схема лебедки с машинным приводом </a:t>
            </a:r>
          </a:p>
          <a:p>
            <a:pPr marL="36000" indent="0" algn="ctr">
              <a:lnSpc>
                <a:spcPct val="90000"/>
              </a:lnSpc>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1-барабан; 2-канат; </a:t>
            </a:r>
          </a:p>
          <a:p>
            <a:pPr marL="36000" indent="0" algn="ctr">
              <a:lnSpc>
                <a:spcPct val="90000"/>
              </a:lnSpc>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3-двигатель; </a:t>
            </a:r>
          </a:p>
          <a:p>
            <a:pPr marL="36000" indent="0" algn="ctr">
              <a:lnSpc>
                <a:spcPct val="90000"/>
              </a:lnSpc>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4-тормоз; </a:t>
            </a:r>
          </a:p>
          <a:p>
            <a:pPr marL="36000" indent="0" algn="ctr">
              <a:lnSpc>
                <a:spcPct val="90000"/>
              </a:lnSpc>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5-редуктор; 6-муфта</a:t>
            </a:r>
          </a:p>
        </p:txBody>
      </p:sp>
      <p:sp>
        <p:nvSpPr>
          <p:cNvPr id="9" name="Стрелка влево 8"/>
          <p:cNvSpPr/>
          <p:nvPr/>
        </p:nvSpPr>
        <p:spPr>
          <a:xfrm>
            <a:off x="5072066" y="4071942"/>
            <a:ext cx="357190" cy="64294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142844" y="142852"/>
            <a:ext cx="8858312" cy="2169825"/>
          </a:xfrm>
          <a:prstGeom prst="rect">
            <a:avLst/>
          </a:prstGeom>
        </p:spPr>
        <p:txBody>
          <a:bodyPr wrap="square">
            <a:spAutoFit/>
          </a:bodyPr>
          <a:lstStyle/>
          <a:p>
            <a:pPr indent="457200" algn="just"/>
            <a:r>
              <a:rPr lang="ru-RU" sz="27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 </a:t>
            </a:r>
            <a:r>
              <a:rPr lang="ru-RU" sz="27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типу подъемных лебедок, работающих со стальным канатом, относятся лебедки с электроприводом и подъемным механизмом, смонтированным на тележке, у которых передача вращающего момента осуществляется через редуктор (их называют редукторными).</a:t>
            </a:r>
            <a:endParaRPr lang="ru-RU" sz="27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286544"/>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соответствие применяемых смазочных материалов. </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Кроме изнашивания возможны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явления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пластической деформации элементов оборудования, которые возникают из-за недопустимых нагрузок на эти элементы.</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Износы в машинах и их элементах делятся на моральные и физические.</a:t>
            </a:r>
          </a:p>
          <a:p>
            <a:pPr marL="0" indent="342900" algn="just">
              <a:spcBef>
                <a:spcPts val="0"/>
              </a:spcBef>
              <a:buNone/>
            </a:pPr>
            <a:r>
              <a:rPr lang="ru-RU" sz="2700" b="1" dirty="0" smtClean="0">
                <a:effectLst>
                  <a:outerShdw blurRad="38100" dist="38100" dir="2700000" algn="tl">
                    <a:srgbClr val="000000">
                      <a:alpha val="43137"/>
                    </a:srgbClr>
                  </a:outerShdw>
                </a:effectLst>
                <a:latin typeface="Times New Roman" pitchFamily="18" charset="0"/>
                <a:cs typeface="Times New Roman" pitchFamily="18" charset="0"/>
              </a:rPr>
              <a:t>Моральный износ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снижение стоимости оборудования под влиянием технического прогресса. </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Одной из основных причин морального устаревания оборудования является технологический прогресс и быстрый развитие индустрии. Происходит обесценивание оборудования из-за постоянного роста производительности труда в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отраслях,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которые производят оборудование, а так же изделия для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них и материалы</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53220" y="773414"/>
            <a:ext cx="8719406" cy="1791490"/>
          </a:xfrm>
        </p:spPr>
        <p:txBody>
          <a:bodyPr>
            <a:noAutofit/>
          </a:bodyPr>
          <a:lstStyle/>
          <a:p>
            <a:pPr marL="36000" indent="283464">
              <a:spcBef>
                <a:spcPts val="0"/>
              </a:spcBef>
              <a:spcAft>
                <a:spcPts val="600"/>
              </a:spcAft>
              <a:buNone/>
            </a:pPr>
            <a:r>
              <a:rPr lang="ru-RU" sz="2700" b="1" dirty="0" smtClean="0">
                <a:effectLst>
                  <a:outerShdw blurRad="38100" dist="38100" dir="2700000" algn="tl">
                    <a:srgbClr val="000000">
                      <a:alpha val="43137"/>
                    </a:srgbClr>
                  </a:outerShdw>
                </a:effectLst>
                <a:latin typeface="Times New Roman" pitchFamily="18" charset="0"/>
                <a:cs typeface="Times New Roman" pitchFamily="18" charset="0"/>
              </a:rPr>
              <a:t>Подъемники</a:t>
            </a:r>
            <a:r>
              <a:rPr lang="ru-RU" sz="2700" b="1" dirty="0">
                <a:effectLst>
                  <a:outerShdw blurRad="38100" dist="38100" dir="2700000" algn="tl">
                    <a:srgbClr val="000000">
                      <a:alpha val="43137"/>
                    </a:srgbClr>
                  </a:outerShdw>
                </a:effectLst>
                <a:latin typeface="Times New Roman" pitchFamily="18" charset="0"/>
                <a:cs typeface="Times New Roman" pitchFamily="18" charset="0"/>
              </a:rPr>
              <a:t> </a:t>
            </a:r>
            <a:r>
              <a:rPr lang="ru-RU" sz="27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грузоподъемные устройства циклического действия для подъема грузов и людей в специальных грузонесущих приспособлениях (клетях, кабинах, на  платформах)</a:t>
            </a:r>
            <a:endParaRPr lang="ru-RU" sz="27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4" name="Picture 4" descr="http://go2.imgsmail.ru/imgpreview?key=http%3A//www.old2.balatongroup.ru/images/dokument%5F214%5F1.jpg&amp;mb=imgdb_preview_2034"/>
          <p:cNvPicPr>
            <a:picLocks noChangeAspect="1" noChangeArrowheads="1"/>
          </p:cNvPicPr>
          <p:nvPr/>
        </p:nvPicPr>
        <p:blipFill>
          <a:blip r:embed="rId2" cstate="print"/>
          <a:srcRect/>
          <a:stretch>
            <a:fillRect/>
          </a:stretch>
        </p:blipFill>
        <p:spPr bwMode="auto">
          <a:xfrm>
            <a:off x="6282997" y="2531306"/>
            <a:ext cx="2457341" cy="3800486"/>
          </a:xfrm>
          <a:prstGeom prst="rect">
            <a:avLst/>
          </a:prstGeom>
          <a:noFill/>
        </p:spPr>
      </p:pic>
      <p:pic>
        <p:nvPicPr>
          <p:cNvPr id="5" name="Picture 2" descr="http://go1.imgsmail.ru/imgpreview?key=http%3A//sowintech.ru/gruz%5Foboryd.files/lift%5Ffiles/podmnik6%5Ffull.jpg&amp;mb=imgdb_preview_156"/>
          <p:cNvPicPr>
            <a:picLocks noChangeAspect="1" noChangeArrowheads="1"/>
          </p:cNvPicPr>
          <p:nvPr/>
        </p:nvPicPr>
        <p:blipFill>
          <a:blip r:embed="rId3" cstate="print"/>
          <a:srcRect/>
          <a:stretch>
            <a:fillRect/>
          </a:stretch>
        </p:blipFill>
        <p:spPr bwMode="auto">
          <a:xfrm>
            <a:off x="416335" y="2636912"/>
            <a:ext cx="4792616" cy="3589275"/>
          </a:xfrm>
          <a:prstGeom prst="rect">
            <a:avLst/>
          </a:prstGeom>
          <a:noFill/>
        </p:spPr>
      </p:pic>
      <p:sp>
        <p:nvSpPr>
          <p:cNvPr id="2" name="Прямоугольник 1"/>
          <p:cNvSpPr/>
          <p:nvPr/>
        </p:nvSpPr>
        <p:spPr>
          <a:xfrm>
            <a:off x="3131840" y="188639"/>
            <a:ext cx="2762166" cy="584775"/>
          </a:xfrm>
          <a:prstGeom prst="rect">
            <a:avLst/>
          </a:prstGeom>
        </p:spPr>
        <p:txBody>
          <a:bodyPr wrap="none">
            <a:spAutoFit/>
          </a:bodyPr>
          <a:lstStyle/>
          <a:p>
            <a:r>
              <a:rPr lang="ru-RU" sz="3200" b="1" dirty="0">
                <a:solidFill>
                  <a:schemeClr val="tx2">
                    <a:lumMod val="50000"/>
                  </a:schemeClr>
                </a:solidFill>
                <a:latin typeface="Arial" panose="020B0604020202020204" pitchFamily="34" charset="0"/>
                <a:cs typeface="Arial" panose="020B0604020202020204" pitchFamily="34" charset="0"/>
              </a:rPr>
              <a:t>Подъемники</a:t>
            </a:r>
            <a:endParaRPr lang="ru-RU" sz="3200" dirty="0">
              <a:solidFill>
                <a:schemeClr val="tx2">
                  <a:lumMod val="50000"/>
                </a:schemeClr>
              </a:solidFill>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14480" y="4429132"/>
            <a:ext cx="7286676" cy="2428868"/>
          </a:xfrm>
        </p:spPr>
        <p:txBody>
          <a:bodyPr>
            <a:noAutofit/>
          </a:bodyPr>
          <a:lstStyle/>
          <a:p>
            <a:pPr marL="36000" indent="0">
              <a:spcBef>
                <a:spcPts val="0"/>
              </a:spcBef>
              <a:buNone/>
            </a:pPr>
            <a:r>
              <a:rPr lang="ru-RU" sz="3000" dirty="0" smtClean="0">
                <a:solidFill>
                  <a:srgbClr val="5F6E73"/>
                </a:solidFill>
                <a:effectLst>
                  <a:outerShdw blurRad="38100" dist="38100" dir="2700000" algn="tl">
                    <a:srgbClr val="000000">
                      <a:alpha val="43137"/>
                    </a:srgbClr>
                  </a:outerShdw>
                </a:effectLst>
              </a:rPr>
              <a:t> </a:t>
            </a:r>
            <a:r>
              <a:rPr lang="ru-RU" sz="2700" b="1" dirty="0" smtClean="0">
                <a:effectLst>
                  <a:outerShdw blurRad="38100" dist="38100" dir="2700000" algn="tl">
                    <a:srgbClr val="000000">
                      <a:alpha val="43137"/>
                    </a:srgbClr>
                  </a:outerShdw>
                </a:effectLst>
                <a:latin typeface="Times New Roman" pitchFamily="18" charset="0"/>
                <a:cs typeface="Times New Roman" pitchFamily="18" charset="0"/>
              </a:rPr>
              <a:t>а – шахтный: </a:t>
            </a:r>
            <a:r>
              <a:rPr lang="ru-RU" sz="2700" b="1" dirty="0" smtClean="0">
                <a:latin typeface="Times New Roman" pitchFamily="18" charset="0"/>
                <a:cs typeface="Times New Roman" pitchFamily="18" charset="0"/>
              </a:rPr>
              <a:t>1-лебедка; 2-кабина (клеть) </a:t>
            </a:r>
          </a:p>
          <a:p>
            <a:pPr marL="36000" indent="0">
              <a:spcBef>
                <a:spcPts val="0"/>
              </a:spcBef>
              <a:buNone/>
            </a:pPr>
            <a:r>
              <a:rPr lang="ru-RU" sz="2700" b="1" dirty="0" smtClean="0">
                <a:latin typeface="Times New Roman" pitchFamily="18" charset="0"/>
                <a:cs typeface="Times New Roman" pitchFamily="18" charset="0"/>
              </a:rPr>
              <a:t>3-шахта; </a:t>
            </a:r>
            <a:endParaRPr lang="en-US" sz="2700" b="1" dirty="0" smtClean="0">
              <a:latin typeface="Times New Roman" pitchFamily="18" charset="0"/>
              <a:cs typeface="Times New Roman" pitchFamily="18" charset="0"/>
            </a:endParaRPr>
          </a:p>
          <a:p>
            <a:pPr marL="36000" indent="0">
              <a:spcBef>
                <a:spcPts val="0"/>
              </a:spcBef>
              <a:buNone/>
            </a:pPr>
            <a:r>
              <a:rPr lang="ru-RU" sz="2700" b="1" dirty="0" smtClean="0">
                <a:solidFill>
                  <a:srgbClr val="236E37"/>
                </a:solidFill>
                <a:latin typeface="Times New Roman" pitchFamily="18" charset="0"/>
                <a:cs typeface="Times New Roman" pitchFamily="18" charset="0"/>
              </a:rPr>
              <a:t>  </a:t>
            </a:r>
            <a:r>
              <a:rPr lang="ru-RU" sz="2700" b="1" dirty="0" smtClean="0">
                <a:effectLst>
                  <a:outerShdw blurRad="38100" dist="38100" dir="2700000" algn="tl">
                    <a:srgbClr val="000000">
                      <a:alpha val="43137"/>
                    </a:srgbClr>
                  </a:outerShdw>
                </a:effectLst>
                <a:latin typeface="Times New Roman" pitchFamily="18" charset="0"/>
                <a:cs typeface="Times New Roman" pitchFamily="18" charset="0"/>
              </a:rPr>
              <a:t>б – стоечный: </a:t>
            </a:r>
            <a:r>
              <a:rPr lang="ru-RU" sz="2700" b="1" dirty="0" smtClean="0">
                <a:latin typeface="Times New Roman" pitchFamily="18" charset="0"/>
                <a:cs typeface="Times New Roman" pitchFamily="18" charset="0"/>
              </a:rPr>
              <a:t>1-отклоняющийся блок; </a:t>
            </a:r>
          </a:p>
          <a:p>
            <a:pPr marL="36000" indent="0">
              <a:spcBef>
                <a:spcPts val="0"/>
              </a:spcBef>
              <a:buNone/>
            </a:pPr>
            <a:r>
              <a:rPr lang="ru-RU" sz="2700" b="1" dirty="0" smtClean="0">
                <a:latin typeface="Times New Roman" pitchFamily="18" charset="0"/>
                <a:cs typeface="Times New Roman" pitchFamily="18" charset="0"/>
              </a:rPr>
              <a:t>  2-грузовая платформа; 3-стойка; 4-лебедка</a:t>
            </a:r>
            <a:endParaRPr lang="ru-RU" sz="2700" b="1" dirty="0">
              <a:latin typeface="Times New Roman" pitchFamily="18" charset="0"/>
              <a:cs typeface="Times New Roman" pitchFamily="18" charset="0"/>
            </a:endParaRPr>
          </a:p>
        </p:txBody>
      </p:sp>
      <p:pic>
        <p:nvPicPr>
          <p:cNvPr id="4" name="Рисунок 3" descr="kran[1].gif"/>
          <p:cNvPicPr>
            <a:picLocks noChangeAspect="1"/>
          </p:cNvPicPr>
          <p:nvPr/>
        </p:nvPicPr>
        <p:blipFill>
          <a:blip r:embed="rId2" cstate="print"/>
          <a:stretch>
            <a:fillRect/>
          </a:stretch>
        </p:blipFill>
        <p:spPr>
          <a:xfrm>
            <a:off x="500034" y="357166"/>
            <a:ext cx="1143000" cy="5143500"/>
          </a:xfrm>
          <a:prstGeom prst="rect">
            <a:avLst/>
          </a:prstGeom>
        </p:spPr>
      </p:pic>
      <p:pic>
        <p:nvPicPr>
          <p:cNvPr id="5" name="Рисунок 4" descr="Pic6.jpg"/>
          <p:cNvPicPr>
            <a:picLocks noChangeAspect="1"/>
          </p:cNvPicPr>
          <p:nvPr/>
        </p:nvPicPr>
        <p:blipFill>
          <a:blip r:embed="rId3" cstate="print"/>
          <a:stretch>
            <a:fillRect/>
          </a:stretch>
        </p:blipFill>
        <p:spPr>
          <a:xfrm>
            <a:off x="3071802" y="357166"/>
            <a:ext cx="4786346" cy="4007384"/>
          </a:xfrm>
          <a:prstGeom prst="rect">
            <a:avLst/>
          </a:prstGeom>
        </p:spPr>
      </p:pic>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14290"/>
            <a:ext cx="8143932" cy="725470"/>
          </a:xfrm>
        </p:spPr>
        <p:txBody>
          <a:bodyPr>
            <a:normAutofit/>
          </a:bodyPr>
          <a:lstStyle/>
          <a:p>
            <a:pPr marL="36000" algn="ctr"/>
            <a:r>
              <a:rPr lang="ru-RU" sz="3200" b="1" dirty="0" smtClean="0">
                <a:solidFill>
                  <a:schemeClr val="tx2">
                    <a:lumMod val="50000"/>
                  </a:schemeClr>
                </a:solidFill>
                <a:effectLst/>
                <a:latin typeface="Arial" pitchFamily="34" charset="0"/>
                <a:cs typeface="Arial" pitchFamily="34" charset="0"/>
              </a:rPr>
              <a:t>Грузоподъемные краны</a:t>
            </a:r>
            <a:endParaRPr lang="ru-RU" sz="3200" b="1" dirty="0">
              <a:solidFill>
                <a:schemeClr val="tx2">
                  <a:lumMod val="50000"/>
                </a:schemeClr>
              </a:solidFill>
              <a:effectLst/>
              <a:latin typeface="Arial" pitchFamily="34" charset="0"/>
              <a:cs typeface="Arial" pitchFamily="34" charset="0"/>
            </a:endParaRPr>
          </a:p>
        </p:txBody>
      </p:sp>
      <p:sp>
        <p:nvSpPr>
          <p:cNvPr id="3" name="Содержимое 2"/>
          <p:cNvSpPr>
            <a:spLocks noGrp="1"/>
          </p:cNvSpPr>
          <p:nvPr>
            <p:ph idx="1"/>
          </p:nvPr>
        </p:nvSpPr>
        <p:spPr>
          <a:xfrm>
            <a:off x="214282" y="1142984"/>
            <a:ext cx="8719406" cy="5357850"/>
          </a:xfrm>
        </p:spPr>
        <p:txBody>
          <a:bodyPr>
            <a:noAutofit/>
          </a:bodyPr>
          <a:lstStyle/>
          <a:p>
            <a:pPr marL="0" indent="457200" algn="just">
              <a:spcBef>
                <a:spcPts val="0"/>
              </a:spcBef>
              <a:buNone/>
            </a:pPr>
            <a:r>
              <a:rPr lang="ru-RU" sz="27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Кранами называют машины периодического действия, которые используют для подъема и перемещения грузов. </a:t>
            </a:r>
            <a:endParaRPr lang="ru-RU" sz="27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457200" algn="just">
              <a:spcBef>
                <a:spcPts val="0"/>
              </a:spcBef>
              <a:buNone/>
            </a:pPr>
            <a:r>
              <a:rPr lang="ru-RU" sz="27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По </a:t>
            </a:r>
            <a:r>
              <a:rPr lang="ru-RU" sz="27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конструкции, назначению </a:t>
            </a:r>
            <a:r>
              <a:rPr lang="ru-RU" sz="27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и условиями </a:t>
            </a:r>
            <a:r>
              <a:rPr lang="ru-RU" sz="27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работы </a:t>
            </a:r>
            <a:r>
              <a:rPr lang="ru-RU" sz="27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краны разделяются на мостовые, портальные, козловые, башенные и др. </a:t>
            </a:r>
            <a:endParaRPr lang="ru-RU" sz="27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В </a:t>
            </a:r>
            <a:r>
              <a:rPr lang="ru-RU" sz="27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цехах предприятий </a:t>
            </a:r>
            <a:r>
              <a:rPr lang="ru-RU" sz="27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наибольшее </a:t>
            </a:r>
            <a:r>
              <a:rPr lang="ru-RU" sz="27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распространение получили мостовые краны, с помощью которых производится подъем и опускание тяжелых заготовок, деталей и узлов машин, а также их перемещение вдоль и поперек цеха. </a:t>
            </a:r>
            <a:endParaRPr lang="ru-RU" sz="27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457200">
              <a:spcBef>
                <a:spcPts val="0"/>
              </a:spcBef>
              <a:buNone/>
            </a:pPr>
            <a:endParaRPr lang="ru-RU" sz="27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442180624"/>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http://go1.imgsmail.ru/imgpreview?key=http%3A//oaokaz.ru/images/kits/KC%5F65719%5F5K/KC-65719-5K%5Frs.jpg&amp;mb=imgdb_preview_1451"/>
          <p:cNvPicPr>
            <a:picLocks noChangeAspect="1" noChangeArrowheads="1"/>
          </p:cNvPicPr>
          <p:nvPr/>
        </p:nvPicPr>
        <p:blipFill>
          <a:blip r:embed="rId2" cstate="print"/>
          <a:srcRect/>
          <a:stretch>
            <a:fillRect/>
          </a:stretch>
        </p:blipFill>
        <p:spPr bwMode="auto">
          <a:xfrm>
            <a:off x="428596" y="500042"/>
            <a:ext cx="3855372" cy="2565005"/>
          </a:xfrm>
          <a:prstGeom prst="rect">
            <a:avLst/>
          </a:prstGeom>
          <a:noFill/>
        </p:spPr>
      </p:pic>
      <p:pic>
        <p:nvPicPr>
          <p:cNvPr id="31748" name="Picture 4" descr="http://go3.imgsmail.ru/imgpreview?key=http%3A//muuh.ru/images/stories/igrushki-dmalchikov/mashinki/podjemnyj-kran-dickie/podjemnij-kran-dickie-2.jpg&amp;mb=imgdb_preview_727"/>
          <p:cNvPicPr>
            <a:picLocks noChangeAspect="1" noChangeArrowheads="1"/>
          </p:cNvPicPr>
          <p:nvPr/>
        </p:nvPicPr>
        <p:blipFill>
          <a:blip r:embed="rId3" cstate="print"/>
          <a:srcRect/>
          <a:stretch>
            <a:fillRect/>
          </a:stretch>
        </p:blipFill>
        <p:spPr bwMode="auto">
          <a:xfrm>
            <a:off x="5360506" y="288726"/>
            <a:ext cx="3114180" cy="2776321"/>
          </a:xfrm>
          <a:prstGeom prst="rect">
            <a:avLst/>
          </a:prstGeom>
          <a:noFill/>
        </p:spPr>
      </p:pic>
      <p:pic>
        <p:nvPicPr>
          <p:cNvPr id="31750" name="Picture 6" descr="http://go3.imgsmail.ru/imgpreview?key=http%3A//www.dimex.ru/userpics/tali/crane%5Fdvuhbalochnii.jpg&amp;mb=imgdb_preview_1495"/>
          <p:cNvPicPr>
            <a:picLocks noChangeAspect="1" noChangeArrowheads="1"/>
          </p:cNvPicPr>
          <p:nvPr/>
        </p:nvPicPr>
        <p:blipFill>
          <a:blip r:embed="rId4" cstate="print"/>
          <a:srcRect/>
          <a:stretch>
            <a:fillRect/>
          </a:stretch>
        </p:blipFill>
        <p:spPr bwMode="auto">
          <a:xfrm>
            <a:off x="238370" y="3356992"/>
            <a:ext cx="4462097" cy="3104876"/>
          </a:xfrm>
          <a:prstGeom prst="rect">
            <a:avLst/>
          </a:prstGeom>
          <a:noFill/>
        </p:spPr>
      </p:pic>
      <p:pic>
        <p:nvPicPr>
          <p:cNvPr id="31752" name="Picture 8" descr="http://go1.imgsmail.ru/imgpreview?key=http%3A//metaprom.ru/board%5Ffoto/1347365826foto1%5Fbig.jpg&amp;mb=imgdb_preview_1553"/>
          <p:cNvPicPr>
            <a:picLocks noChangeAspect="1" noChangeArrowheads="1"/>
          </p:cNvPicPr>
          <p:nvPr/>
        </p:nvPicPr>
        <p:blipFill>
          <a:blip r:embed="rId5" cstate="print"/>
          <a:srcRect/>
          <a:stretch>
            <a:fillRect/>
          </a:stretch>
        </p:blipFill>
        <p:spPr bwMode="auto">
          <a:xfrm>
            <a:off x="5214941" y="3356992"/>
            <a:ext cx="3761219" cy="3104876"/>
          </a:xfrm>
          <a:prstGeom prst="rect">
            <a:avLst/>
          </a:prstGeom>
          <a:noFill/>
        </p:spPr>
      </p:pic>
    </p:spTree>
    <p:extLst>
      <p:ext uri="{BB962C8B-B14F-4D97-AF65-F5344CB8AC3E}">
        <p14:creationId xmlns:p14="http://schemas.microsoft.com/office/powerpoint/2010/main" xmlns="" val="3970485143"/>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7504" y="188640"/>
            <a:ext cx="8719406" cy="5357850"/>
          </a:xfrm>
        </p:spPr>
        <p:txBody>
          <a:bodyPr>
            <a:noAutofit/>
          </a:bodyPr>
          <a:lstStyle/>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Основой </a:t>
            </a:r>
            <a:r>
              <a:rPr lang="ru-RU" sz="27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любого крана являются </a:t>
            </a:r>
            <a:r>
              <a:rPr lang="ru-RU" sz="27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металлоконструкция </a:t>
            </a:r>
            <a:r>
              <a:rPr lang="ru-RU" sz="27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и механизмы подъема и перемещения груза. Многие краны имеют механизмы передвижения и поворота, а также подъема своих собственных конструкций (самомонтирующиеся краны</a:t>
            </a:r>
            <a:r>
              <a:rPr lang="ru-RU" sz="27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0" indent="457200" algn="just">
              <a:spcBef>
                <a:spcPts val="0"/>
              </a:spcBef>
              <a:buNone/>
            </a:pPr>
            <a:r>
              <a:rPr lang="ru-RU" sz="27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Мостовые краны в зависимости от назначения и характера выполняемой работы снабжают различными грузозахватными приспособлениями: крюками, грейферами, специальными захватами и т.п. Мостовой кран весьма удобен для использования, так как благодаря перемещению по крановым путям, расположенных в верхней части цеха, он не занимает полезной площади</a:t>
            </a:r>
            <a:r>
              <a:rPr lang="ru-RU" sz="27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ru-RU" sz="27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644305151"/>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42852"/>
            <a:ext cx="8229600" cy="1143000"/>
          </a:xfrm>
        </p:spPr>
        <p:txBody>
          <a:bodyPr>
            <a:normAutofit/>
          </a:bodyPr>
          <a:lstStyle/>
          <a:p>
            <a:pPr>
              <a:lnSpc>
                <a:spcPct val="80000"/>
              </a:lnSpc>
            </a:pPr>
            <a:r>
              <a:rPr lang="ru-RU" sz="3200" b="1" dirty="0">
                <a:solidFill>
                  <a:schemeClr val="tx2">
                    <a:lumMod val="50000"/>
                  </a:schemeClr>
                </a:solidFill>
                <a:latin typeface="Arial" pitchFamily="34" charset="0"/>
                <a:cs typeface="Arial" pitchFamily="34" charset="0"/>
              </a:rPr>
              <a:t>Контроль качества ремонтных работ и испытание оборудования</a:t>
            </a:r>
          </a:p>
        </p:txBody>
      </p:sp>
      <p:sp>
        <p:nvSpPr>
          <p:cNvPr id="3" name="Содержимое 2"/>
          <p:cNvSpPr>
            <a:spLocks noGrp="1"/>
          </p:cNvSpPr>
          <p:nvPr>
            <p:ph idx="1"/>
          </p:nvPr>
        </p:nvSpPr>
        <p:spPr>
          <a:xfrm>
            <a:off x="142844" y="1357298"/>
            <a:ext cx="8858312" cy="5286412"/>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Качество восстановления деталей оценивают степенью соответствия полученных физико-механических свойств и геометрических параметров, заданных техническими условиями на восстановление детали, и ремонтным чертежом, аналогичным свойствам и параметрам.</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При восстановлении деталей выполняют летучий, промежуточный и окончательный контроль. Летучий контроль проводят выборочно как на отдельных операциях технологического процесса, так и на готовых деталях. Промежуточный контроль выполняют по отдельным и сгруппированным операциям. Проверку осуществляют непосредственные исполнители работ, а также инженерно-технические работники предприятия.</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715148"/>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При обработке резанием проверяют соответствие размеров, фор­мы, взаимного расположения обработанных поверхностей и их шеро­ховатость требованиям ремонтных чертежей или технических усло­вий. Для этой цели используют универсальные измерительные инструменты, предельные калибры, приспособления и приборы, профилометры.</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При контроле шейки валов и отверстия измеряют в нескольких плоскостях и сечениях. Шлицевые части валов и шлицевые ступицы контролируют по наружному и внутреннему диаметрам шлицев, толщине каждого зуба (ширине впадины) универсальными средствами измерения, комплексными калибрами или новыми сопрягаемыми деталями. Резьбовые части валов и отверстия проверяют калибром-кольцом и калибром-пробкой на всей длине резьбы.</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715148"/>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Взаимное расположение поверхностей — специальными приборами и приспособлениями с индикаторами.</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При сварке и наплавке проверяют качество швов, толщину наплавленного металла, обрабатываемость, плотность наплавленного металла и его твердость, а также режим наплавки. Наплывы, подрезы, трещины, кратеры,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непровары</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поры, раковины, шлаковые включения выявляют при осмотре невооруженным глазом и через лупу. Ответственные детали после предварительной обработки подвергают магнитной или ультрафиолетовой дефектоскопии.</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Герметичность контролируют керосином или воздухом при опре­деленном давлении, а при необходимости — гидравлическим методом на специальных стендах.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715148"/>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Взаимное расположение поверхностей — специальными приборами и приспособлениями с индикаторами.</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При сварке и наплавке проверяют качество швов, толщину наплавленного металла, обрабатываемость, плотность наплавленного металла и его твердость, а также режим наплавки. Наплывы, подрезы, трещины, кратеры,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непровары</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поры, раковины, шлаковые включения выявляют при осмотре невооруженным глазом и через лупу. Ответственные детали после предварительной обработки подвергают магнитной или ультрафиолетовой дефектоскопии.</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Герметичность контролируют керосином или воздухом при определенном давлении, а при необходимости — гидравлическим методом на специальных стендах.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715148"/>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Твердость наплавленного металла определяют с использованием твердомеров.</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Гальванические покрытия контролируют по внешнему виду осажденного металла. При осмотре может быть применена лупа. При контроле выявляют трещины, поры, отслоения осадка от основного металла, дендритные наросты, пятна, пригар. Прочность сцепления осадка с основным металлом проверяют методом нанесения на поверхность осадка острым шабером перекрещивающихся царапин глубиной до основного металла и через лупу осматривают места царапин. Отслоение осадка в этих местах свидетельствует о плохой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сцепляемости</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В отдельных случаях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сцепляемость</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проверяют на специальных образцах.</a:t>
            </a:r>
          </a:p>
          <a:p>
            <a:pPr marL="0" indent="3429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9001156" cy="6929486"/>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Современные производства предлагают новые решения и технологии, которые значительно повышают эффективность и производительность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технологического оборудования и процессов. Старые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модели оборудования теряют свою актуальность и эффективность. Чтобы сохранить конкурентные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позиции на рынке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предприятия решают заменить (или модернизировать) устаревшее оборудование.</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Еще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одна причина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морального устаревания оборудования –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его обесценивание,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так как появляется аналогичное или близкое к нему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оборудование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более совершенной конструкции. Показателем морального износа в этом случае служит коэффициент снижения стоимости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машины,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выраженный в долях от первоначальной его стоимости.</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715148"/>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Основными задачами технического контроля в ремонте оборудования являются следующие: </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обеспечить высокую надежность машин, сдаваемых в эксплуатацию, </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исключить возможность оплаты работ, выполненных неудовлетворительно или не производившихся вообще.</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Надежность отремонтированной машины зависит не только от соответствия чертежам и техническим условиям новых деталей, но и от степени износа используемых при ремонте деталей, работавших в механизмах машин, и качества сопряжений с ними новых деталей.</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Основным условием для надлежащего качества </a:t>
            </a:r>
            <a:r>
              <a:rPr lang="ru-RU" sz="2700" smtClean="0">
                <a:effectLst>
                  <a:outerShdw blurRad="38100" dist="38100" dir="2700000" algn="tl">
                    <a:srgbClr val="000000">
                      <a:alpha val="43137"/>
                    </a:srgbClr>
                  </a:outerShdw>
                </a:effectLst>
                <a:latin typeface="Times New Roman" pitchFamily="18" charset="0"/>
                <a:cs typeface="Times New Roman" pitchFamily="18" charset="0"/>
              </a:rPr>
              <a:t>технического контроля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является наличие детально разработанных </a:t>
            </a:r>
            <a:r>
              <a:rPr lang="ru-RU" sz="2700" smtClean="0">
                <a:effectLst>
                  <a:outerShdw blurRad="38100" dist="38100" dir="2700000" algn="tl">
                    <a:srgbClr val="000000">
                      <a:alpha val="43137"/>
                    </a:srgbClr>
                  </a:outerShdw>
                </a:effectLst>
                <a:latin typeface="Times New Roman" pitchFamily="18" charset="0"/>
                <a:cs typeface="Times New Roman" pitchFamily="18" charset="0"/>
              </a:rPr>
              <a:t>конкретных технических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условий на оборудование, выпускаемое из ремонта.</a:t>
            </a:r>
          </a:p>
          <a:p>
            <a:pPr marL="0" indent="3429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142984"/>
            <a:ext cx="8858312" cy="6715148"/>
          </a:xfrm>
        </p:spPr>
        <p:txBody>
          <a:bodyPr>
            <a:noAutofit/>
          </a:bodyPr>
          <a:lstStyle/>
          <a:p>
            <a:pPr marL="0" indent="0" algn="just">
              <a:spcBef>
                <a:spcPts val="0"/>
              </a:spcBef>
              <a:buNone/>
            </a:pPr>
            <a:r>
              <a:rPr lang="ru-RU" sz="2700" b="1" dirty="0" smtClean="0">
                <a:effectLst>
                  <a:outerShdw blurRad="38100" dist="38100" dir="2700000" algn="tl">
                    <a:srgbClr val="000000">
                      <a:alpha val="43137"/>
                    </a:srgbClr>
                  </a:outerShdw>
                </a:effectLst>
                <a:latin typeface="Times New Roman" pitchFamily="18" charset="0"/>
                <a:cs typeface="Times New Roman" pitchFamily="18" charset="0"/>
              </a:rPr>
              <a:t>1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Комплекс профилактических мероприятий по восстановлению работоспособности оборудования </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А) ремонт;</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Б) монтаж;</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В) техническое обслуживание;</a:t>
            </a:r>
          </a:p>
          <a:p>
            <a:pPr marL="0" indent="4572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Г) эксплуатация; </a:t>
            </a:r>
          </a:p>
          <a:p>
            <a:pPr marL="0" indent="0" algn="just" fontAlgn="base">
              <a:spcBef>
                <a:spcPts val="0"/>
              </a:spcBef>
              <a:buNone/>
            </a:pPr>
            <a:r>
              <a:rPr lang="ru-RU" sz="2700" b="1" dirty="0" smtClean="0">
                <a:effectLst>
                  <a:outerShdw blurRad="38100" dist="38100" dir="2700000" algn="tl">
                    <a:srgbClr val="000000">
                      <a:alpha val="43137"/>
                    </a:srgbClr>
                  </a:outerShdw>
                </a:effectLst>
                <a:latin typeface="Times New Roman" pitchFamily="18" charset="0"/>
                <a:cs typeface="Times New Roman" pitchFamily="18" charset="0"/>
              </a:rPr>
              <a:t>2</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Чтобы получить неразъемное соединение применяется </a:t>
            </a:r>
          </a:p>
          <a:p>
            <a:pPr marL="0" indent="457200" algn="just" fontAlgn="base">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А) шуруп </a:t>
            </a:r>
          </a:p>
          <a:p>
            <a:pPr marL="0" indent="457200" algn="just" fontAlgn="base">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Б) болт </a:t>
            </a:r>
          </a:p>
          <a:p>
            <a:pPr marL="0" indent="457200" algn="just" fontAlgn="base">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В) сварка </a:t>
            </a:r>
          </a:p>
          <a:p>
            <a:pPr marL="0" indent="457200" algn="just" fontAlgn="base">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Г) гайка </a:t>
            </a:r>
          </a:p>
          <a:p>
            <a:pPr marL="0" indent="457200" algn="just" fontAlgn="base">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Д) штифт </a:t>
            </a:r>
          </a:p>
        </p:txBody>
      </p:sp>
      <p:sp>
        <p:nvSpPr>
          <p:cNvPr id="4" name="Прямоугольник 3"/>
          <p:cNvSpPr/>
          <p:nvPr/>
        </p:nvSpPr>
        <p:spPr>
          <a:xfrm>
            <a:off x="2500298" y="142852"/>
            <a:ext cx="4060663" cy="861774"/>
          </a:xfrm>
          <a:prstGeom prst="rect">
            <a:avLst/>
          </a:prstGeom>
          <a:noFill/>
        </p:spPr>
        <p:txBody>
          <a:bodyPr wrap="none" lIns="91440" tIns="45720" rIns="91440" bIns="45720">
            <a:spAutoFit/>
          </a:bodyPr>
          <a:lstStyle/>
          <a:p>
            <a:pPr algn="ctr"/>
            <a:r>
              <a:rPr lang="ru-RU" sz="5000" b="1" cap="none" spc="0" dirty="0" smtClean="0">
                <a:ln w="1905"/>
                <a:solidFill>
                  <a:schemeClr val="accent2">
                    <a:lumMod val="50000"/>
                  </a:schemeClr>
                </a:solidFill>
                <a:effectLst>
                  <a:innerShdw blurRad="69850" dist="43180" dir="5400000">
                    <a:srgbClr val="000000">
                      <a:alpha val="65000"/>
                    </a:srgbClr>
                  </a:innerShdw>
                </a:effectLst>
                <a:latin typeface="Times New Roman" pitchFamily="18" charset="0"/>
                <a:cs typeface="Times New Roman" pitchFamily="18" charset="0"/>
              </a:rPr>
              <a:t>Проверь себя</a:t>
            </a:r>
            <a:endParaRPr lang="ru-RU" sz="5000" b="1" cap="none" spc="0" dirty="0">
              <a:ln w="1905"/>
              <a:solidFill>
                <a:schemeClr val="accent2">
                  <a:lumMod val="50000"/>
                </a:schemeClr>
              </a:solidFill>
              <a:effectLst>
                <a:innerShdw blurRad="69850" dist="43180" dir="5400000">
                  <a:srgbClr val="000000">
                    <a:alpha val="65000"/>
                  </a:srgbClr>
                </a:innerShdw>
              </a:effectLst>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715148"/>
          </a:xfrm>
        </p:spPr>
        <p:txBody>
          <a:bodyPr>
            <a:noAutofit/>
          </a:bodyPr>
          <a:lstStyle/>
          <a:p>
            <a:pPr marL="0" indent="0" algn="just" fontAlgn="base">
              <a:spcBef>
                <a:spcPts val="0"/>
              </a:spcBef>
              <a:buNone/>
            </a:pP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3</a:t>
            </a: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 Приработку деталей после ремонта наиболее целесообразно осуществлять (2 ответа)</a:t>
            </a:r>
          </a:p>
          <a:p>
            <a:pPr marL="0" indent="457200" algn="just" fontAlgn="base">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А) со смазкой большой вязкости </a:t>
            </a:r>
          </a:p>
          <a:p>
            <a:pPr marL="0" indent="457200" algn="just" fontAlgn="base">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Б) со смазкой малой вязкости при ограниченной смазке </a:t>
            </a:r>
          </a:p>
          <a:p>
            <a:pPr marL="0" indent="457200" algn="just" fontAlgn="base">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В) при обильной смазке</a:t>
            </a:r>
          </a:p>
          <a:p>
            <a:pPr marL="0" indent="0" algn="just" fontAlgn="base">
              <a:spcBef>
                <a:spcPts val="0"/>
              </a:spcBef>
              <a:buNone/>
            </a:pP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4</a:t>
            </a: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 Сборка деталей типа вал-втулка с прессовой посадкой может быть осуществлена без применения пресса...(3 ответа)</a:t>
            </a:r>
          </a:p>
          <a:p>
            <a:pPr marL="0" indent="457200" algn="just" fontAlgn="base">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А) нагревом втулки до t=60-200 </a:t>
            </a:r>
            <a:r>
              <a:rPr lang="ru-RU" sz="2800" dirty="0" err="1" smtClean="0">
                <a:effectLst>
                  <a:outerShdw blurRad="38100" dist="38100" dir="2700000" algn="tl">
                    <a:srgbClr val="000000">
                      <a:alpha val="43137"/>
                    </a:srgbClr>
                  </a:outerShdw>
                </a:effectLst>
                <a:latin typeface="Times New Roman" pitchFamily="18" charset="0"/>
                <a:cs typeface="Times New Roman" pitchFamily="18" charset="0"/>
              </a:rPr>
              <a:t>оС</a:t>
            </a: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 </a:t>
            </a:r>
          </a:p>
          <a:p>
            <a:pPr marL="0" indent="457200" algn="just" fontAlgn="base">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Б) охлаждением вала до </a:t>
            </a:r>
            <a:r>
              <a:rPr lang="ru-RU" sz="2800" dirty="0" err="1" smtClean="0">
                <a:effectLst>
                  <a:outerShdw blurRad="38100" dist="38100" dir="2700000" algn="tl">
                    <a:srgbClr val="000000">
                      <a:alpha val="43137"/>
                    </a:srgbClr>
                  </a:outerShdw>
                </a:effectLst>
                <a:latin typeface="Times New Roman" pitchFamily="18" charset="0"/>
                <a:cs typeface="Times New Roman" pitchFamily="18" charset="0"/>
              </a:rPr>
              <a:t>t=</a:t>
            </a: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 -70-190 </a:t>
            </a:r>
            <a:r>
              <a:rPr lang="ru-RU" sz="2800" dirty="0" err="1" smtClean="0">
                <a:effectLst>
                  <a:outerShdw blurRad="38100" dist="38100" dir="2700000" algn="tl">
                    <a:srgbClr val="000000">
                      <a:alpha val="43137"/>
                    </a:srgbClr>
                  </a:outerShdw>
                </a:effectLst>
                <a:latin typeface="Times New Roman" pitchFamily="18" charset="0"/>
                <a:cs typeface="Times New Roman" pitchFamily="18" charset="0"/>
              </a:rPr>
              <a:t>оС</a:t>
            </a:r>
            <a:endParaRPr lang="ru-RU" sz="28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457200" algn="just" fontAlgn="base">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В) одновременным нагревом втулки и охлаждением вала </a:t>
            </a:r>
          </a:p>
          <a:p>
            <a:pPr marL="0" indent="457200" algn="just" fontAlgn="base">
              <a:spcBef>
                <a:spcPts val="0"/>
              </a:spcBef>
              <a:buNone/>
            </a:pP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Г) без применения пресса невозможно собрать соединение</a:t>
            </a:r>
            <a:endParaRPr lang="ru-RU" sz="2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715148"/>
          </a:xfrm>
        </p:spPr>
        <p:txBody>
          <a:bodyPr>
            <a:noAutofit/>
          </a:bodyPr>
          <a:lstStyle/>
          <a:p>
            <a:pPr marL="0" indent="0" algn="just" fontAlgn="base">
              <a:spcBef>
                <a:spcPts val="0"/>
              </a:spcBef>
              <a:buNone/>
            </a:pPr>
            <a:r>
              <a:rPr lang="ru-RU" sz="2700" b="1" dirty="0" smtClean="0">
                <a:effectLst>
                  <a:outerShdw blurRad="38100" dist="38100" dir="2700000" algn="tl">
                    <a:srgbClr val="000000">
                      <a:alpha val="43137"/>
                    </a:srgbClr>
                  </a:outerShdw>
                </a:effectLst>
                <a:latin typeface="Times New Roman" pitchFamily="18" charset="0"/>
                <a:cs typeface="Times New Roman" pitchFamily="18" charset="0"/>
              </a:rPr>
              <a:t>5</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Состояние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оборудования</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не исчерпавшего своей долговечности, при котором дальнейшая его эксплуатация экономически не выгодна предприятию</a:t>
            </a:r>
          </a:p>
          <a:p>
            <a:pPr marL="0" indent="342900" algn="just" fontAlgn="base">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А) технический износ</a:t>
            </a:r>
          </a:p>
          <a:p>
            <a:pPr marL="0" indent="342900" algn="just" fontAlgn="base">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Б) физический износ, </a:t>
            </a:r>
          </a:p>
          <a:p>
            <a:pPr marL="0" indent="342900" algn="just" fontAlgn="base">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В) моральный износ</a:t>
            </a:r>
          </a:p>
          <a:p>
            <a:pPr marL="0" indent="0" algn="just" fontAlgn="base">
              <a:spcBef>
                <a:spcPts val="600"/>
              </a:spcBef>
              <a:buNone/>
            </a:pPr>
            <a:r>
              <a:rPr lang="ru-RU" sz="2700" b="1" dirty="0" smtClean="0">
                <a:effectLst>
                  <a:outerShdw blurRad="38100" dist="38100" dir="2700000" algn="tl">
                    <a:srgbClr val="000000">
                      <a:alpha val="43137"/>
                    </a:srgbClr>
                  </a:outerShdw>
                </a:effectLst>
                <a:latin typeface="Times New Roman" pitchFamily="18" charset="0"/>
                <a:cs typeface="Times New Roman" pitchFamily="18" charset="0"/>
              </a:rPr>
              <a:t>6</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Метод совершенствования оборудования, в результате которого улучшаются его эксплуатационные свойства</a:t>
            </a:r>
          </a:p>
          <a:p>
            <a:pPr marL="0" indent="342900" algn="just" fontAlgn="base">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А) ремонт</a:t>
            </a:r>
          </a:p>
          <a:p>
            <a:pPr marL="0" indent="342900" algn="just" fontAlgn="base">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Б) техническое обслуживание</a:t>
            </a:r>
          </a:p>
          <a:p>
            <a:pPr marL="0" indent="342900" algn="just" fontAlgn="base">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В) модернизация</a:t>
            </a:r>
          </a:p>
          <a:p>
            <a:pPr marL="0" indent="342900" algn="just" fontAlgn="base">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Г) реконструкция</a:t>
            </a:r>
          </a:p>
          <a:p>
            <a:pPr fontAlgn="base"/>
            <a:endParaRPr lang="ru-RU" sz="28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715148"/>
          </a:xfrm>
        </p:spPr>
        <p:txBody>
          <a:bodyPr>
            <a:noAutofit/>
          </a:bodyPr>
          <a:lstStyle/>
          <a:p>
            <a:pPr marL="0" indent="0" algn="just" fontAlgn="base">
              <a:spcBef>
                <a:spcPts val="0"/>
              </a:spcBef>
              <a:buNone/>
            </a:pPr>
            <a:r>
              <a:rPr lang="ru-RU" sz="2700" b="1" dirty="0" smtClean="0">
                <a:effectLst>
                  <a:outerShdw blurRad="38100" dist="38100" dir="2700000" algn="tl">
                    <a:srgbClr val="000000">
                      <a:alpha val="43137"/>
                    </a:srgbClr>
                  </a:outerShdw>
                </a:effectLst>
                <a:latin typeface="Times New Roman" pitchFamily="18" charset="0"/>
                <a:cs typeface="Times New Roman" pitchFamily="18" charset="0"/>
              </a:rPr>
              <a:t>7</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Перед разборкой оборудования необходимо</a:t>
            </a:r>
          </a:p>
          <a:p>
            <a:pPr marL="0" indent="342900" algn="just" fontAlgn="base">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А) ознакомиться с его устройством и принципом действия</a:t>
            </a:r>
          </a:p>
          <a:p>
            <a:pPr marL="0" indent="342900" algn="just" fontAlgn="base">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Б) подготовить грузоподъемные средства, приспособления и инструменты</a:t>
            </a:r>
          </a:p>
          <a:p>
            <a:pPr marL="0" indent="342900" algn="just" fontAlgn="base">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В) подготовить места складирования снятых узлов</a:t>
            </a:r>
          </a:p>
          <a:p>
            <a:pPr marL="0" indent="342900" algn="just" fontAlgn="base">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Г)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все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перечисленное.</a:t>
            </a:r>
          </a:p>
          <a:p>
            <a:pPr marL="0" indent="0" algn="just" fontAlgn="base">
              <a:spcBef>
                <a:spcPts val="600"/>
              </a:spcBef>
              <a:buNone/>
            </a:pPr>
            <a:r>
              <a:rPr lang="ru-RU" sz="2700" b="1" dirty="0" smtClean="0">
                <a:effectLst>
                  <a:outerShdw blurRad="38100" dist="38100" dir="2700000" algn="tl">
                    <a:srgbClr val="000000">
                      <a:alpha val="43137"/>
                    </a:srgbClr>
                  </a:outerShdw>
                </a:effectLst>
                <a:latin typeface="Times New Roman" pitchFamily="18" charset="0"/>
                <a:cs typeface="Times New Roman" pitchFamily="18" charset="0"/>
              </a:rPr>
              <a:t>8</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Для обеспечения надежности оборудования, которое сдается в эксплуатацию после ремонта, проводится оценка</a:t>
            </a:r>
          </a:p>
          <a:p>
            <a:pPr marL="0" indent="342900" algn="just" fontAlgn="base">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А) качества ремонтных работ</a:t>
            </a:r>
          </a:p>
          <a:p>
            <a:pPr marL="0" indent="342900" algn="just" fontAlgn="base">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Б) состояния оборудования</a:t>
            </a:r>
          </a:p>
          <a:p>
            <a:pPr marL="0" indent="342900" algn="just" fontAlgn="base">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В) состояния ремонтников, </a:t>
            </a:r>
          </a:p>
          <a:p>
            <a:pPr marL="0" indent="342900" algn="just" fontAlgn="base">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Г) эффективности работы оборудования</a:t>
            </a:r>
          </a:p>
          <a:p>
            <a:pPr fontAlgn="base"/>
            <a:endParaRPr lang="ru-RU" sz="28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715148"/>
          </a:xfrm>
        </p:spPr>
        <p:txBody>
          <a:bodyPr>
            <a:noAutofit/>
          </a:bodyPr>
          <a:lstStyle/>
          <a:p>
            <a:pPr marL="0" indent="0" algn="just" fontAlgn="base">
              <a:spcBef>
                <a:spcPts val="0"/>
              </a:spcBef>
              <a:buNone/>
            </a:pPr>
            <a:r>
              <a:rPr lang="ru-RU" sz="2700" b="1" dirty="0" smtClean="0">
                <a:effectLst>
                  <a:outerShdw blurRad="38100" dist="38100" dir="2700000" algn="tl">
                    <a:srgbClr val="000000">
                      <a:alpha val="43137"/>
                    </a:srgbClr>
                  </a:outerShdw>
                </a:effectLst>
                <a:latin typeface="Times New Roman" pitchFamily="18" charset="0"/>
                <a:cs typeface="Times New Roman" pitchFamily="18" charset="0"/>
              </a:rPr>
              <a:t>9</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Простейший механизм для производства ремонтных работ</a:t>
            </a:r>
          </a:p>
          <a:p>
            <a:pPr marL="0" indent="342900" algn="just" fontAlgn="base">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А) кран мостовой </a:t>
            </a:r>
            <a:r>
              <a:rPr lang="ru-RU" sz="2700" dirty="0" err="1" smtClean="0">
                <a:effectLst>
                  <a:outerShdw blurRad="38100" dist="38100" dir="2700000" algn="tl">
                    <a:srgbClr val="000000">
                      <a:alpha val="43137"/>
                    </a:srgbClr>
                  </a:outerShdw>
                </a:effectLst>
                <a:latin typeface="Times New Roman" pitchFamily="18" charset="0"/>
                <a:cs typeface="Times New Roman" pitchFamily="18" charset="0"/>
              </a:rPr>
              <a:t>обнобалочный</a:t>
            </a: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indent="342900" algn="just" fontAlgn="base">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Б) лебедка</a:t>
            </a:r>
          </a:p>
          <a:p>
            <a:pPr marL="0" indent="342900" algn="just" fontAlgn="base">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В) лифт грузовой</a:t>
            </a:r>
          </a:p>
          <a:p>
            <a:pPr marL="0" indent="342900" algn="just" fontAlgn="base">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Г) полиспаст.</a:t>
            </a:r>
          </a:p>
          <a:p>
            <a:pPr marL="0" indent="0" algn="just" fontAlgn="base">
              <a:spcBef>
                <a:spcPts val="600"/>
              </a:spcBef>
              <a:buNone/>
            </a:pPr>
            <a:r>
              <a:rPr lang="ru-RU" sz="2700" b="1" dirty="0" smtClean="0">
                <a:effectLst>
                  <a:outerShdw blurRad="38100" dist="38100" dir="2700000" algn="tl">
                    <a:srgbClr val="000000">
                      <a:alpha val="43137"/>
                    </a:srgbClr>
                  </a:outerShdw>
                </a:effectLst>
                <a:latin typeface="Times New Roman" pitchFamily="18" charset="0"/>
                <a:cs typeface="Times New Roman" pitchFamily="18" charset="0"/>
              </a:rPr>
              <a:t>10</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Комплекс работ по установлению степени износа оборудования и его узлов с целью определения объема работ по восстановлению</a:t>
            </a:r>
          </a:p>
          <a:p>
            <a:pPr marL="0" indent="342900" algn="just" fontAlgn="base">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А) модернизация</a:t>
            </a:r>
          </a:p>
          <a:p>
            <a:pPr marL="0" indent="342900" algn="just" fontAlgn="base">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Б) техническое обслуживание</a:t>
            </a:r>
          </a:p>
          <a:p>
            <a:pPr marL="0" indent="342900" algn="just" fontAlgn="base">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В) ревизия</a:t>
            </a:r>
          </a:p>
          <a:p>
            <a:pPr marL="0" indent="342900" algn="just" fontAlgn="base">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Г) ремонт</a:t>
            </a:r>
          </a:p>
          <a:p>
            <a:pPr fontAlgn="base"/>
            <a:endParaRPr lang="ru-RU" sz="28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2643182"/>
            <a:ext cx="8858312" cy="3071834"/>
          </a:xfrm>
        </p:spPr>
        <p:txBody>
          <a:bodyPr>
            <a:noAutofit/>
          </a:bodyPr>
          <a:lstStyle/>
          <a:p>
            <a:pPr marL="0" indent="0" algn="just" fontAlgn="base">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fontAlgn="base"/>
            <a:endParaRPr lang="ru-RU" sz="2800" dirty="0"/>
          </a:p>
        </p:txBody>
      </p:sp>
      <p:sp>
        <p:nvSpPr>
          <p:cNvPr id="4" name="Прямоугольник 3"/>
          <p:cNvSpPr/>
          <p:nvPr/>
        </p:nvSpPr>
        <p:spPr>
          <a:xfrm>
            <a:off x="2000232" y="214290"/>
            <a:ext cx="4796506" cy="784830"/>
          </a:xfrm>
          <a:prstGeom prst="rect">
            <a:avLst/>
          </a:prstGeom>
          <a:noFill/>
        </p:spPr>
        <p:txBody>
          <a:bodyPr wrap="none" lIns="91440" tIns="45720" rIns="91440" bIns="45720">
            <a:spAutoFit/>
          </a:bodyPr>
          <a:lstStyle/>
          <a:p>
            <a:pPr algn="ctr"/>
            <a:r>
              <a:rPr lang="ru-RU" sz="4500" b="1" cap="none" spc="0" dirty="0" smtClean="0">
                <a:ln w="1905"/>
                <a:solidFill>
                  <a:schemeClr val="accent6">
                    <a:lumMod val="50000"/>
                  </a:schemeClr>
                </a:solidFill>
                <a:effectLst>
                  <a:innerShdw blurRad="69850" dist="43180" dir="5400000">
                    <a:srgbClr val="000000">
                      <a:alpha val="65000"/>
                    </a:srgbClr>
                  </a:innerShdw>
                </a:effectLst>
                <a:latin typeface="Times New Roman" pitchFamily="18" charset="0"/>
                <a:cs typeface="Times New Roman" pitchFamily="18" charset="0"/>
              </a:rPr>
              <a:t>Критерии оценки</a:t>
            </a:r>
            <a:endParaRPr lang="ru-RU" sz="4500" b="1" cap="none" spc="0" dirty="0">
              <a:ln w="1905"/>
              <a:solidFill>
                <a:schemeClr val="accent6">
                  <a:lumMod val="50000"/>
                </a:schemeClr>
              </a:solidFill>
              <a:effectLst>
                <a:innerShdw blurRad="69850" dist="43180" dir="5400000">
                  <a:srgbClr val="000000">
                    <a:alpha val="65000"/>
                  </a:srgbClr>
                </a:innerShdw>
              </a:effectLst>
              <a:latin typeface="Times New Roman" pitchFamily="18" charset="0"/>
              <a:cs typeface="Times New Roman" pitchFamily="18" charset="0"/>
            </a:endParaRPr>
          </a:p>
        </p:txBody>
      </p:sp>
      <p:sp>
        <p:nvSpPr>
          <p:cNvPr id="6" name="Прямоугольник 5"/>
          <p:cNvSpPr/>
          <p:nvPr/>
        </p:nvSpPr>
        <p:spPr>
          <a:xfrm>
            <a:off x="1785918" y="1142984"/>
            <a:ext cx="5260350" cy="2308324"/>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base"/>
            <a:r>
              <a:rPr lang="ru-RU" sz="3600" b="1" spc="0" dirty="0" smtClean="0">
                <a:ln w="0"/>
                <a:solidFill>
                  <a:schemeClr val="tx2">
                    <a:lumMod val="75000"/>
                  </a:schemeClr>
                </a:solidFill>
                <a:effectLst>
                  <a:reflection blurRad="12700" stA="50000" endPos="50000" dist="5000" dir="5400000" sy="-100000" rotWithShape="0"/>
                </a:effectLst>
                <a:latin typeface="Times New Roman" pitchFamily="18" charset="0"/>
                <a:cs typeface="Times New Roman" pitchFamily="18" charset="0"/>
              </a:rPr>
              <a:t>10 баллов – «5»</a:t>
            </a:r>
          </a:p>
          <a:p>
            <a:pPr algn="ctr" fontAlgn="base"/>
            <a:r>
              <a:rPr lang="ru-RU" sz="3600" b="1" spc="0" dirty="0" smtClean="0">
                <a:ln w="0"/>
                <a:solidFill>
                  <a:schemeClr val="tx2">
                    <a:lumMod val="75000"/>
                  </a:schemeClr>
                </a:solidFill>
                <a:effectLst>
                  <a:reflection blurRad="12700" stA="50000" endPos="50000" dist="5000" dir="5400000" sy="-100000" rotWithShape="0"/>
                </a:effectLst>
                <a:latin typeface="Times New Roman" pitchFamily="18" charset="0"/>
                <a:cs typeface="Times New Roman" pitchFamily="18" charset="0"/>
              </a:rPr>
              <a:t>9 баллов – «4»</a:t>
            </a:r>
          </a:p>
          <a:p>
            <a:pPr algn="ctr" fontAlgn="base"/>
            <a:r>
              <a:rPr lang="ru-RU" sz="3600" b="1" spc="0" dirty="0" smtClean="0">
                <a:ln w="0"/>
                <a:solidFill>
                  <a:schemeClr val="tx2">
                    <a:lumMod val="75000"/>
                  </a:schemeClr>
                </a:solidFill>
                <a:effectLst>
                  <a:reflection blurRad="12700" stA="50000" endPos="50000" dist="5000" dir="5400000" sy="-100000" rotWithShape="0"/>
                </a:effectLst>
                <a:latin typeface="Times New Roman" pitchFamily="18" charset="0"/>
                <a:cs typeface="Times New Roman" pitchFamily="18" charset="0"/>
              </a:rPr>
              <a:t>7-8 баллов – «3»</a:t>
            </a:r>
          </a:p>
          <a:p>
            <a:pPr algn="ctr" fontAlgn="base"/>
            <a:r>
              <a:rPr lang="ru-RU" sz="3600" b="1" spc="0" dirty="0" smtClean="0">
                <a:ln w="0"/>
                <a:solidFill>
                  <a:schemeClr val="tx2">
                    <a:lumMod val="75000"/>
                  </a:schemeClr>
                </a:solidFill>
                <a:effectLst>
                  <a:reflection blurRad="12700" stA="50000" endPos="50000" dist="5000" dir="5400000" sy="-100000" rotWithShape="0"/>
                </a:effectLst>
                <a:latin typeface="Times New Roman" pitchFamily="18" charset="0"/>
                <a:cs typeface="Times New Roman" pitchFamily="18" charset="0"/>
              </a:rPr>
              <a:t>6 баллов и меньше – «2»</a:t>
            </a:r>
            <a:endParaRPr lang="ru-RU" sz="3600" b="1" spc="0" dirty="0">
              <a:ln w="0"/>
              <a:solidFill>
                <a:schemeClr val="tx2">
                  <a:lumMod val="75000"/>
                </a:schemeClr>
              </a:solidFill>
              <a:effectLst>
                <a:reflection blurRad="12700" stA="50000" endPos="50000" dist="5000" dir="5400000" sy="-100000" rotWithShape="0"/>
              </a:effectLst>
            </a:endParaRPr>
          </a:p>
        </p:txBody>
      </p:sp>
      <p:pic>
        <p:nvPicPr>
          <p:cNvPr id="3074" name="Picture 2" descr="https://avatars.mds.yandex.net/i?id=016e44d1c304f0013e793b94886fd5f870c3fcb8-9837641-images-thumbs&amp;n=13"/>
          <p:cNvPicPr>
            <a:picLocks noChangeAspect="1" noChangeArrowheads="1"/>
          </p:cNvPicPr>
          <p:nvPr/>
        </p:nvPicPr>
        <p:blipFill>
          <a:blip r:embed="rId2"/>
          <a:srcRect/>
          <a:stretch>
            <a:fillRect/>
          </a:stretch>
        </p:blipFill>
        <p:spPr bwMode="auto">
          <a:xfrm>
            <a:off x="2285984" y="3838575"/>
            <a:ext cx="4572000" cy="3019425"/>
          </a:xfrm>
          <a:prstGeom prst="rect">
            <a:avLst/>
          </a:prstGeom>
          <a:noFill/>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2643182"/>
            <a:ext cx="8858312" cy="3071834"/>
          </a:xfrm>
        </p:spPr>
        <p:txBody>
          <a:bodyPr>
            <a:noAutofit/>
          </a:bodyPr>
          <a:lstStyle/>
          <a:p>
            <a:pPr marL="0" indent="0" algn="just" fontAlgn="base">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fontAlgn="base"/>
            <a:endParaRPr lang="ru-RU" sz="2800" dirty="0"/>
          </a:p>
        </p:txBody>
      </p:sp>
      <p:sp>
        <p:nvSpPr>
          <p:cNvPr id="6" name="Прямоугольник 5"/>
          <p:cNvSpPr/>
          <p:nvPr/>
        </p:nvSpPr>
        <p:spPr>
          <a:xfrm>
            <a:off x="1357290" y="1214422"/>
            <a:ext cx="6346609" cy="1200329"/>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base"/>
            <a:r>
              <a:rPr lang="ru-RU" sz="3600" b="1" spc="0" dirty="0" smtClean="0">
                <a:ln w="0"/>
                <a:solidFill>
                  <a:srgbClr val="002060"/>
                </a:solidFill>
                <a:effectLst>
                  <a:reflection blurRad="12700" stA="50000" endPos="50000" dist="5000" dir="5400000" sy="-100000" rotWithShape="0"/>
                </a:effectLst>
                <a:latin typeface="Times New Roman" pitchFamily="18" charset="0"/>
                <a:cs typeface="Times New Roman" pitchFamily="18" charset="0"/>
              </a:rPr>
              <a:t>1А; 2В; 4Б,В; 4А,Б,В; 5В; 6В: </a:t>
            </a:r>
          </a:p>
          <a:p>
            <a:pPr algn="ctr" fontAlgn="base"/>
            <a:r>
              <a:rPr lang="ru-RU" sz="3600" b="1" spc="0" dirty="0" smtClean="0">
                <a:ln w="0"/>
                <a:solidFill>
                  <a:srgbClr val="002060"/>
                </a:solidFill>
                <a:effectLst>
                  <a:reflection blurRad="12700" stA="50000" endPos="50000" dist="5000" dir="5400000" sy="-100000" rotWithShape="0"/>
                </a:effectLst>
                <a:latin typeface="Times New Roman" pitchFamily="18" charset="0"/>
                <a:cs typeface="Times New Roman" pitchFamily="18" charset="0"/>
              </a:rPr>
              <a:t>7Г; 8А; 9Б; 10В.</a:t>
            </a:r>
            <a:endParaRPr lang="ru-RU" sz="3600" b="1" spc="0" dirty="0">
              <a:ln w="0"/>
              <a:solidFill>
                <a:srgbClr val="002060"/>
              </a:solidFill>
              <a:effectLst>
                <a:reflection blurRad="12700" stA="50000" endPos="50000" dist="5000" dir="5400000" sy="-100000" rotWithShape="0"/>
              </a:effectLst>
            </a:endParaRPr>
          </a:p>
        </p:txBody>
      </p:sp>
      <p:sp>
        <p:nvSpPr>
          <p:cNvPr id="5" name="Прямоугольник 4"/>
          <p:cNvSpPr/>
          <p:nvPr/>
        </p:nvSpPr>
        <p:spPr>
          <a:xfrm>
            <a:off x="3214678" y="285728"/>
            <a:ext cx="1929887" cy="70788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4000" b="1" cap="none" spc="50" dirty="0" smtClean="0">
                <a:ln w="11430"/>
                <a:gradFill>
                  <a:gsLst>
                    <a:gs pos="25000">
                      <a:schemeClr val="accent2">
                        <a:satMod val="155000"/>
                      </a:schemeClr>
                    </a:gs>
                    <a:gs pos="100000">
                      <a:schemeClr val="accent2">
                        <a:shade val="45000"/>
                        <a:satMod val="165000"/>
                      </a:schemeClr>
                    </a:gs>
                  </a:gsLst>
                  <a:lin ang="5400000"/>
                </a:gradFill>
                <a:latin typeface="Times New Roman" pitchFamily="18" charset="0"/>
                <a:cs typeface="Times New Roman" pitchFamily="18" charset="0"/>
              </a:rPr>
              <a:t>Эталон</a:t>
            </a:r>
            <a:endParaRPr lang="ru-RU" sz="4000" b="1" cap="none" spc="50" dirty="0">
              <a:ln w="11430"/>
              <a:gradFill>
                <a:gsLst>
                  <a:gs pos="25000">
                    <a:schemeClr val="accent2">
                      <a:satMod val="155000"/>
                    </a:schemeClr>
                  </a:gs>
                  <a:gs pos="100000">
                    <a:schemeClr val="accent2">
                      <a:shade val="45000"/>
                      <a:satMod val="165000"/>
                    </a:schemeClr>
                  </a:gs>
                </a:gsLst>
                <a:lin ang="5400000"/>
              </a:gradFill>
              <a:latin typeface="Times New Roman" pitchFamily="18" charset="0"/>
              <a:cs typeface="Times New Roman" pitchFamily="18" charset="0"/>
            </a:endParaRPr>
          </a:p>
        </p:txBody>
      </p:sp>
      <p:pic>
        <p:nvPicPr>
          <p:cNvPr id="2050" name="Picture 2" descr="https://avatars.mds.yandex.net/i?id=bd65ea85e9aef3bd8b5d1d14b2077ddb1711f196-9042801-images-thumbs&amp;n=13"/>
          <p:cNvPicPr>
            <a:picLocks noChangeAspect="1" noChangeArrowheads="1"/>
          </p:cNvPicPr>
          <p:nvPr/>
        </p:nvPicPr>
        <p:blipFill>
          <a:blip r:embed="rId2"/>
          <a:srcRect/>
          <a:stretch>
            <a:fillRect/>
          </a:stretch>
        </p:blipFill>
        <p:spPr bwMode="auto">
          <a:xfrm>
            <a:off x="3071802" y="2857496"/>
            <a:ext cx="3048000" cy="3048001"/>
          </a:xfrm>
          <a:prstGeom prst="rect">
            <a:avLst/>
          </a:prstGeom>
          <a:noFill/>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2643182"/>
            <a:ext cx="8858312" cy="3071834"/>
          </a:xfrm>
        </p:spPr>
        <p:txBody>
          <a:bodyPr>
            <a:noAutofit/>
          </a:bodyPr>
          <a:lstStyle/>
          <a:p>
            <a:pPr marL="0" indent="0" algn="just" fontAlgn="base">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a:p>
            <a:pPr fontAlgn="base"/>
            <a:endParaRPr lang="ru-RU" sz="2800" dirty="0"/>
          </a:p>
        </p:txBody>
      </p:sp>
      <p:sp>
        <p:nvSpPr>
          <p:cNvPr id="5" name="Прямоугольник 4"/>
          <p:cNvSpPr/>
          <p:nvPr/>
        </p:nvSpPr>
        <p:spPr>
          <a:xfrm>
            <a:off x="1714480" y="214290"/>
            <a:ext cx="5263942" cy="70788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4000" b="1" cap="none" spc="50" dirty="0" smtClean="0">
                <a:ln w="11430"/>
                <a:gradFill>
                  <a:gsLst>
                    <a:gs pos="25000">
                      <a:schemeClr val="accent2">
                        <a:satMod val="155000"/>
                      </a:schemeClr>
                    </a:gs>
                    <a:gs pos="100000">
                      <a:schemeClr val="accent2">
                        <a:shade val="45000"/>
                        <a:satMod val="165000"/>
                      </a:schemeClr>
                    </a:gs>
                  </a:gsLst>
                  <a:lin ang="5400000"/>
                </a:gradFill>
                <a:latin typeface="Times New Roman" pitchFamily="18" charset="0"/>
                <a:cs typeface="Times New Roman" pitchFamily="18" charset="0"/>
              </a:rPr>
              <a:t>Спасибо за внимание</a:t>
            </a:r>
            <a:endParaRPr lang="ru-RU" sz="4000" b="1" cap="none" spc="50" dirty="0">
              <a:ln w="11430"/>
              <a:gradFill>
                <a:gsLst>
                  <a:gs pos="25000">
                    <a:schemeClr val="accent2">
                      <a:satMod val="155000"/>
                    </a:schemeClr>
                  </a:gs>
                  <a:gs pos="100000">
                    <a:schemeClr val="accent2">
                      <a:shade val="45000"/>
                      <a:satMod val="165000"/>
                    </a:schemeClr>
                  </a:gs>
                </a:gsLst>
                <a:lin ang="5400000"/>
              </a:gradFill>
              <a:latin typeface="Times New Roman" pitchFamily="18" charset="0"/>
              <a:cs typeface="Times New Roman" pitchFamily="18" charset="0"/>
            </a:endParaRPr>
          </a:p>
        </p:txBody>
      </p:sp>
      <p:pic>
        <p:nvPicPr>
          <p:cNvPr id="1026" name="Picture 2" descr="https://avatars.mds.yandex.net/i?id=48856d9db8a2e1fe1ffb6898b5c8a1bd7a04dd4a_l-9246913-images-thumbs&amp;n=13"/>
          <p:cNvPicPr>
            <a:picLocks noChangeAspect="1" noChangeArrowheads="1"/>
          </p:cNvPicPr>
          <p:nvPr/>
        </p:nvPicPr>
        <p:blipFill>
          <a:blip r:embed="rId2"/>
          <a:srcRect/>
          <a:stretch>
            <a:fillRect/>
          </a:stretch>
        </p:blipFill>
        <p:spPr bwMode="auto">
          <a:xfrm>
            <a:off x="928662" y="1000108"/>
            <a:ext cx="7620000" cy="5715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72296"/>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Одной из причин морального устаревания оборудования является износ и старение материалов, из которых оно изготовлено. </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Материалы, которые использовались при  производстве оборудования, подвержены физическому и химическому воздействию окружающей среды. Длительное пребывание в условиях повышенной температуры, влажности, контакт с агрессивными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средами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приводит к изменению их свойств. Например, металлические конструкции могут подвергаться коррозии, что ведет к их ослаблению и потере прочности. Пластиковые детали могут подвергаться деформации и трещинам при повышенных температурах.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72296"/>
          </a:xfrm>
        </p:spPr>
        <p:txBody>
          <a:bodyPr>
            <a:noAutofit/>
          </a:bodyPr>
          <a:lstStyle/>
          <a:p>
            <a:pPr marL="0" indent="342900" algn="just">
              <a:spcBef>
                <a:spcPts val="0"/>
              </a:spcBef>
              <a:buNone/>
            </a:pPr>
            <a:r>
              <a:rPr lang="ru-RU" sz="2700" b="1" dirty="0" smtClean="0">
                <a:effectLst>
                  <a:outerShdw blurRad="38100" dist="38100" dir="2700000" algn="tl">
                    <a:srgbClr val="000000">
                      <a:alpha val="43137"/>
                    </a:srgbClr>
                  </a:outerShdw>
                </a:effectLst>
                <a:latin typeface="Times New Roman" pitchFamily="18" charset="0"/>
                <a:cs typeface="Times New Roman" pitchFamily="18" charset="0"/>
              </a:rPr>
              <a:t>Физический</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700" b="1" dirty="0" smtClean="0">
                <a:effectLst>
                  <a:outerShdw blurRad="38100" dist="38100" dir="2700000" algn="tl">
                    <a:srgbClr val="000000">
                      <a:alpha val="43137"/>
                    </a:srgbClr>
                  </a:outerShdw>
                </a:effectLst>
                <a:latin typeface="Times New Roman" pitchFamily="18" charset="0"/>
                <a:cs typeface="Times New Roman" pitchFamily="18" charset="0"/>
              </a:rPr>
              <a:t>износ</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оборудования происходит в результате прямого действия оборудования и его элементов в производственном процессе, а так же во время простоев, когда на него действуют атмосферные и другие неблагоприятные условия хранения.  </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Важно своевременно проводить техническое обслуживание и замену изношенных деталей, чтобы предотвратить серьезные последствия поломки оборудования. </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Одной из причин, по которой оборудование становится морально устаревшим, являются риски безопасности и надежности. Все технические устройства имеют ограниченный срок службы, в течение которого они работают эффективно и безопасно. </a:t>
            </a:r>
          </a:p>
          <a:p>
            <a:pPr marL="0" indent="342900" algn="just">
              <a:spcBef>
                <a:spcPts val="0"/>
              </a:spcBef>
              <a:buNone/>
            </a:pPr>
            <a:endParaRPr lang="ru-RU" sz="2700"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72296"/>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С течением времени и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износом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оборудование становится менее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надежным, склонным к сбоям</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что может привести к серьезным последствиям.</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Морально устаревшее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оборудование, если оно не соответствует современным стандартам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безопасности,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может представлять угрозу для работников</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Например, старые электрические системы могут быть неуправляемыми и приводить к коротким замыканиям или пожарам. Аварийное оборудование, которое было установлено десятилетия назад, может быть неэффективным и неспособным обеспечить безопасность сотрудников в случае чрезвычайной ситуации.</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Кроме того, устаревшее оборудование часто требует длительного времени на обслуживание и ремонт.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72296"/>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В </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случае аварий или сбоев старого оборудования, предприятие может потерять драгоценное время и ресурсы на устранение проблемы и восстановление производства.</a:t>
            </a:r>
          </a:p>
          <a:p>
            <a:pPr marL="0" indent="342900" algn="just">
              <a:spcBef>
                <a:spcPts val="0"/>
              </a:spcBef>
              <a:buNone/>
            </a:pPr>
            <a:r>
              <a:rPr lang="ru-RU" sz="2700" b="1" dirty="0" smtClean="0">
                <a:effectLst>
                  <a:outerShdw blurRad="38100" dist="38100" dir="2700000" algn="tl">
                    <a:srgbClr val="000000">
                      <a:alpha val="43137"/>
                    </a:srgbClr>
                  </a:outerShdw>
                </a:effectLst>
                <a:latin typeface="Times New Roman" pitchFamily="18" charset="0"/>
                <a:cs typeface="Times New Roman" pitchFamily="18" charset="0"/>
              </a:rPr>
              <a:t>Модернизация</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оборудования - это процесс улучшения технических характеристик оборудования. Целью этого процесса является увеличение скорости производства, улучшение качества продукции или переход на другой тип продукции.</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Процесс модернизации обычно представляет собой комплексный подход, включающий обновление или замену отдельных компонентов или модулей, а также совершенствование программной части оборудования.</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858312" cy="6572296"/>
          </a:xfrm>
        </p:spPr>
        <p:txBody>
          <a:bodyPr>
            <a:noAutofit/>
          </a:bodyPr>
          <a:lstStyle/>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Потребность в проведении модернизации возникает в связи с соответствием обновленным или измененным требованиям государственных стандартов, потребностям потребителя, запросов на увеличение мощностей (объема или качества продукции)</a:t>
            </a:r>
          </a:p>
          <a:p>
            <a:pPr marL="0" indent="342900" algn="just">
              <a:spcBef>
                <a:spcPts val="0"/>
              </a:spcBef>
              <a:buNone/>
            </a:pP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Если работа предприятия не соответствует современным технологиям производства, нормам и стандартам, то перемены необходимы. Если техника эксплуатируется неэффективно, и есть возможность улучшить ее работу, сократить затраты на энергоресурсы и материалы, то необходимо проводить модернизацию.</a:t>
            </a:r>
          </a:p>
          <a:p>
            <a:pPr marL="0" indent="342900" algn="just">
              <a:spcBef>
                <a:spcPts val="0"/>
              </a:spcBef>
              <a:buNone/>
            </a:pPr>
            <a:r>
              <a:rPr lang="ru-RU" sz="2700" b="1" dirty="0" smtClean="0">
                <a:effectLst>
                  <a:outerShdw blurRad="38100" dist="38100" dir="2700000" algn="tl">
                    <a:srgbClr val="000000">
                      <a:alpha val="43137"/>
                    </a:srgbClr>
                  </a:outerShdw>
                </a:effectLst>
                <a:latin typeface="Times New Roman" pitchFamily="18" charset="0"/>
                <a:cs typeface="Times New Roman" pitchFamily="18" charset="0"/>
              </a:rPr>
              <a:t>Вывод:</a:t>
            </a:r>
            <a:r>
              <a:rPr lang="ru-RU" sz="2700" dirty="0" smtClean="0">
                <a:effectLst>
                  <a:outerShdw blurRad="38100" dist="38100" dir="2700000" algn="tl">
                    <a:srgbClr val="000000">
                      <a:alpha val="43137"/>
                    </a:srgbClr>
                  </a:outerShdw>
                </a:effectLst>
                <a:latin typeface="Times New Roman" pitchFamily="18" charset="0"/>
                <a:cs typeface="Times New Roman" pitchFamily="18" charset="0"/>
              </a:rPr>
              <a:t> Постоянное обновление и модернизация оборудования является важной стратегией для обеспечения безопасности, надежности и конкурентоспособности производства.</a:t>
            </a: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442</TotalTime>
  <Words>3310</Words>
  <Application>Microsoft Office PowerPoint</Application>
  <PresentationFormat>Экран (4:3)</PresentationFormat>
  <Paragraphs>209</Paragraphs>
  <Slides>48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48</vt:i4>
      </vt:variant>
    </vt:vector>
  </HeadingPairs>
  <TitlesOfParts>
    <vt:vector size="49" baseType="lpstr">
      <vt:lpstr>Тема Office</vt:lpstr>
      <vt:lpstr>Ремонт и модернизация промышленного оборудования</vt:lpstr>
      <vt:lpstr>Понятие о моральном старении оборудования</vt:lpstr>
      <vt:lpstr>Слайд 3</vt:lpstr>
      <vt:lpstr>Слайд 4</vt:lpstr>
      <vt:lpstr>Слайд 5</vt:lpstr>
      <vt:lpstr>Слайд 6</vt:lpstr>
      <vt:lpstr>Слайд 7</vt:lpstr>
      <vt:lpstr>Слайд 8</vt:lpstr>
      <vt:lpstr>Слайд 9</vt:lpstr>
      <vt:lpstr>Технологический процесс ремонта промышленного оборудования</vt:lpstr>
      <vt:lpstr>Слайд 11</vt:lpstr>
      <vt:lpstr>Слайд 12</vt:lpstr>
      <vt:lpstr>Слайд 13</vt:lpstr>
      <vt:lpstr>Разборка оборудования  на узлы и детали </vt:lpstr>
      <vt:lpstr>Слайд 15</vt:lpstr>
      <vt:lpstr>Слайд 16</vt:lpstr>
      <vt:lpstr>Слайд 17</vt:lpstr>
      <vt:lpstr>Грузоподъемные средства для ремонтных работ</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Грузоподъемные краны</vt:lpstr>
      <vt:lpstr>Слайд 33</vt:lpstr>
      <vt:lpstr>Слайд 34</vt:lpstr>
      <vt:lpstr>Контроль качества ремонтных работ и испытание оборудования</vt:lpstr>
      <vt:lpstr>Слайд 36</vt:lpstr>
      <vt:lpstr>Слайд 37</vt:lpstr>
      <vt:lpstr>Слайд 38</vt:lpstr>
      <vt:lpstr>Слайд 39</vt:lpstr>
      <vt:lpstr>Слайд 40</vt:lpstr>
      <vt:lpstr>Слайд 41</vt:lpstr>
      <vt:lpstr>Слайд 42</vt:lpstr>
      <vt:lpstr>Слайд 43</vt:lpstr>
      <vt:lpstr>Слайд 44</vt:lpstr>
      <vt:lpstr>Слайд 45</vt:lpstr>
      <vt:lpstr>Слайд 46</vt:lpstr>
      <vt:lpstr>Слайд 47</vt:lpstr>
      <vt:lpstr>Слайд 48</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Ремонт и модернизация промышленного оборудования </dc:title>
  <dc:creator>Irbis</dc:creator>
  <cp:lastModifiedBy>Irbis</cp:lastModifiedBy>
  <cp:revision>49</cp:revision>
  <dcterms:created xsi:type="dcterms:W3CDTF">2023-09-22T01:26:33Z</dcterms:created>
  <dcterms:modified xsi:type="dcterms:W3CDTF">2023-10-18T10:47:35Z</dcterms:modified>
</cp:coreProperties>
</file>