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Default Extension="wdp" ContentType="image/vnd.ms-photo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5" r:id="rId5"/>
    <p:sldId id="319" r:id="rId6"/>
    <p:sldId id="344" r:id="rId7"/>
    <p:sldId id="322" r:id="rId8"/>
    <p:sldId id="266" r:id="rId9"/>
    <p:sldId id="267" r:id="rId10"/>
    <p:sldId id="323" r:id="rId11"/>
    <p:sldId id="324" r:id="rId12"/>
    <p:sldId id="325" r:id="rId13"/>
    <p:sldId id="326" r:id="rId14"/>
    <p:sldId id="327" r:id="rId15"/>
    <p:sldId id="269" r:id="rId16"/>
    <p:sldId id="271" r:id="rId17"/>
    <p:sldId id="328" r:id="rId18"/>
    <p:sldId id="330" r:id="rId19"/>
    <p:sldId id="331" r:id="rId20"/>
    <p:sldId id="332" r:id="rId21"/>
    <p:sldId id="335" r:id="rId22"/>
    <p:sldId id="336" r:id="rId23"/>
    <p:sldId id="337" r:id="rId24"/>
    <p:sldId id="338" r:id="rId25"/>
    <p:sldId id="339" r:id="rId26"/>
    <p:sldId id="274" r:id="rId27"/>
    <p:sldId id="275" r:id="rId28"/>
    <p:sldId id="268" r:id="rId29"/>
    <p:sldId id="276" r:id="rId30"/>
    <p:sldId id="261" r:id="rId31"/>
    <p:sldId id="263" r:id="rId32"/>
    <p:sldId id="262" r:id="rId33"/>
    <p:sldId id="259" r:id="rId34"/>
    <p:sldId id="258" r:id="rId35"/>
    <p:sldId id="277" r:id="rId36"/>
    <p:sldId id="278" r:id="rId37"/>
    <p:sldId id="279" r:id="rId38"/>
    <p:sldId id="283" r:id="rId39"/>
    <p:sldId id="284" r:id="rId40"/>
    <p:sldId id="285" r:id="rId41"/>
    <p:sldId id="287" r:id="rId42"/>
    <p:sldId id="286" r:id="rId43"/>
    <p:sldId id="281" r:id="rId44"/>
    <p:sldId id="289" r:id="rId45"/>
    <p:sldId id="290" r:id="rId46"/>
    <p:sldId id="291" r:id="rId47"/>
    <p:sldId id="292" r:id="rId48"/>
    <p:sldId id="294" r:id="rId49"/>
    <p:sldId id="299" r:id="rId50"/>
    <p:sldId id="295" r:id="rId51"/>
    <p:sldId id="296" r:id="rId52"/>
    <p:sldId id="297" r:id="rId53"/>
    <p:sldId id="298" r:id="rId54"/>
    <p:sldId id="303" r:id="rId55"/>
    <p:sldId id="304" r:id="rId56"/>
    <p:sldId id="305" r:id="rId57"/>
    <p:sldId id="306" r:id="rId58"/>
    <p:sldId id="307" r:id="rId59"/>
    <p:sldId id="308" r:id="rId60"/>
    <p:sldId id="302" r:id="rId61"/>
    <p:sldId id="301" r:id="rId62"/>
    <p:sldId id="309" r:id="rId63"/>
    <p:sldId id="310" r:id="rId64"/>
    <p:sldId id="312" r:id="rId65"/>
    <p:sldId id="316" r:id="rId66"/>
    <p:sldId id="313" r:id="rId67"/>
    <p:sldId id="317" r:id="rId68"/>
    <p:sldId id="314" r:id="rId69"/>
    <p:sldId id="318" r:id="rId70"/>
    <p:sldId id="334" r:id="rId71"/>
    <p:sldId id="340" r:id="rId72"/>
    <p:sldId id="341" r:id="rId73"/>
    <p:sldId id="342" r:id="rId74"/>
    <p:sldId id="343" r:id="rId75"/>
    <p:sldId id="349" r:id="rId76"/>
    <p:sldId id="350" r:id="rId77"/>
    <p:sldId id="351" r:id="rId78"/>
    <p:sldId id="345" r:id="rId79"/>
    <p:sldId id="346" r:id="rId80"/>
    <p:sldId id="348" r:id="rId8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74EE-0A6D-4F0E-AF0B-499EB80F1CA5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02B4-8861-4DA6-89D2-38F6B46B09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74EE-0A6D-4F0E-AF0B-499EB80F1CA5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02B4-8861-4DA6-89D2-38F6B46B09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74EE-0A6D-4F0E-AF0B-499EB80F1CA5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02B4-8861-4DA6-89D2-38F6B46B09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74EE-0A6D-4F0E-AF0B-499EB80F1CA5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02B4-8861-4DA6-89D2-38F6B46B09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74EE-0A6D-4F0E-AF0B-499EB80F1CA5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02B4-8861-4DA6-89D2-38F6B46B09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74EE-0A6D-4F0E-AF0B-499EB80F1CA5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02B4-8861-4DA6-89D2-38F6B46B09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74EE-0A6D-4F0E-AF0B-499EB80F1CA5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02B4-8861-4DA6-89D2-38F6B46B09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74EE-0A6D-4F0E-AF0B-499EB80F1CA5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02B4-8861-4DA6-89D2-38F6B46B09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74EE-0A6D-4F0E-AF0B-499EB80F1CA5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02B4-8861-4DA6-89D2-38F6B46B09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74EE-0A6D-4F0E-AF0B-499EB80F1CA5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02B4-8861-4DA6-89D2-38F6B46B09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74EE-0A6D-4F0E-AF0B-499EB80F1CA5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02B4-8861-4DA6-89D2-38F6B46B09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274EE-0A6D-4F0E-AF0B-499EB80F1CA5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602B4-8861-4DA6-89D2-38F6B46B09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Способы повышения износоустойчивости деталей и восстановления изношенных деталей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214818"/>
            <a:ext cx="6400800" cy="542932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Слайд – лекция к занятию 3</a:t>
            </a:r>
            <a:endParaRPr lang="ru-RU" sz="25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Autofit/>
          </a:bodyPr>
          <a:lstStyle/>
          <a:p>
            <a:pPr marL="36000" indent="3429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Термическая обработка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процесс тепловой обработки металлов и сплавов в целях придания им заданной структуры и свойств.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Для повышения эксплуатационных свойств разнообразных деталей и режущих инструментов в промышленности широко применяют различные виды термической и химико-термической обработок. Закалка углеродистой стали в воде или водных растворах позволяет получить твердость порядка 63...65 HRC, в масле – 60...62 HRC. Однако охлаждение в масле или горячих средах возможно только при малых размерах изделия (диаметр или толщина стенки – не более 5...6 мм). 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Различают собственно термическую обработку, химико-термическую и термомеханическую.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5715016"/>
          </a:xfrm>
        </p:spPr>
        <p:txBody>
          <a:bodyPr>
            <a:noAutofit/>
          </a:bodyPr>
          <a:lstStyle/>
          <a:p>
            <a:pPr marL="36000" lvl="0" indent="34290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Собственно термической обработкой металлов и сплавов называется процесс изменения их внутреннего строения (структуры) путем нагрева, выдержки и последующего охлаждения в целях получения необходимых физико-механических свойств этих материалов. Ее основными видами являются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отжиг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закалка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отпуск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indent="349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Закалку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сталей У8А-У9А производят с температуры 760...770°С, а У10А-У12A – с 800...820°С. При закалке можно рекомендовать водные растворы: 8…15%-ный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или 10...15%-ный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при этом получают достаточную прочность и однородную твердость закаленного слоя.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715148"/>
          </a:xfrm>
        </p:spPr>
        <p:txBody>
          <a:bodyPr>
            <a:noAutofit/>
          </a:bodyPr>
          <a:lstStyle/>
          <a:p>
            <a:pPr marL="0" indent="349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частичного снятия закалочных напряжений, уменьшения хрупкости закаленной стали и повышения прочности делают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отпуск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49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изделий, работающих в условиях износа в результате трения и при отсутствии динамических нагрузок, отпуск осуществляют при температуре 100...130°С, в большинстве случаев – при 150..180°С, при этом сохраняется высокая твердость – порядка 61...63 HRC. </a:t>
            </a:r>
          </a:p>
          <a:p>
            <a:pPr marL="0" indent="349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Специальные виды закалки для углеродистой стали не применяют. Для инструмента из углеродистой стали трудно получить высокие и стабильные результаты. Для инструментов сравнительно больших сечений нельзя получить сквозную закалку при таких видах обработки, как ступенчатая и изотермическая.</a:t>
            </a:r>
          </a:p>
          <a:p>
            <a:pPr marL="0" lvl="0" indent="349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715148"/>
          </a:xfrm>
        </p:spPr>
        <p:txBody>
          <a:bodyPr>
            <a:noAutofit/>
          </a:bodyPr>
          <a:lstStyle/>
          <a:p>
            <a:pPr marL="0" indent="349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Легированные стали, в том числе такие, как X и 9ХС, относятся к сталям повышенной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прокаливаемости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хорошо принимают закалку в масле в сечениях до 30...35 мм. Температура их закалки выше, чем для углеродистых сталей, и составляет для X – 840...850°С, 9ХС – 865...875°С. Повышение закалочной температуры объясняется более высокими критическими точками у этих сталей и их меньшей чувствительностью к перегреву. Твердость у сталей X порядка 62...65 HRC, 9XC – 58...62 HRC. Указанные стали для снижения напряжений, опасности образования трещин и уменьшения деформаций можно подвергать ступенчатой и изотермической закалкам.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715148"/>
          </a:xfrm>
        </p:spPr>
        <p:txBody>
          <a:bodyPr>
            <a:noAutofit/>
          </a:bodyPr>
          <a:lstStyle/>
          <a:p>
            <a:pPr marL="0" indent="349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изготовления режущих инструментов, работающих в промышленности в средах повышенной коррозионной активности, применяют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9X18 или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Х18М и Х14М. Эти стали приобретают высокую коррозионную стойкость после закалки с температур порядка 1000°Св масле, твердость при этом составляет 57...58 HRC. Отпуск – при температуре не выше 400°С во избежание снижения коррозионной стойкости.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Отжиг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— это нагрев стали до температуры, определяемой целью отжига, выдержка при этой температуре и последующее медленное охлаждение. 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отжига — устранение химической неоднородности сталей, понижение твердости для облегчения механической обработки и др. </a:t>
            </a:r>
          </a:p>
          <a:p>
            <a:pPr marL="0" indent="349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349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Autofit/>
          </a:bodyPr>
          <a:lstStyle/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Полный отжиг осуществляется путем нагрева стали на 30—50°С выше температур, определяемых линией GSK, выдержки при этой температуре и последующего охлаждения вместе с печью. Время выдержки должно быть достаточным для нагрева изделия по всему сечению.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Разновидностью полного отжига является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нормализация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которая заключается в нагреве стали на 30—50°С выше линии GSE, выдержке при этих температурах с последующим охлаждением на воздухе. 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нормализации — снятие остаточных напряжений в металле и выравнивание его структуры.</a:t>
            </a:r>
          </a:p>
          <a:p>
            <a:pPr marL="36000" indent="3429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>
            <a:noAutofit/>
          </a:bodyPr>
          <a:lstStyle/>
          <a:p>
            <a:pPr marL="36000" indent="27432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Химико-термическое упрочнение</a:t>
            </a:r>
          </a:p>
          <a:p>
            <a:pPr marL="36000" indent="27432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Много детали машин, работающие в условиях абразивного и механического изнашивания, должны иметь прочный, износостойкий  поверхностный слой, при этом сердцевина — достаточной прочностью и вязкостью. </a:t>
            </a:r>
          </a:p>
          <a:p>
            <a:pPr marL="36000" indent="27432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Изменение свойств только поверхностного слоя деталей достигается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химико-термической обработкой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насыщением поверхности углеродом (цементация), азотом (азотирование), углеродом и азотом (цианирование) и поверхностной закалкой.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Применением химико-термической обработки за счет насыщения легирующими элементами поверхностного слоя можно повысить стойкость, например, режущих инструментов в 1,5... 12. раз. При этом слой, полученный в результате такой обработки, должен быть прочно связан с основным металлом и сохраняться после переточки.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429420"/>
          </a:xfrm>
        </p:spPr>
        <p:txBody>
          <a:bodyPr>
            <a:noAutofit/>
          </a:bodyPr>
          <a:lstStyle/>
          <a:p>
            <a:pPr marL="36000" indent="27432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 избежание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охрупчивания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инструмента в целом не следует подвергать обработке инструменты диаметром менее 5мм. В результате химико-термической обработки возрастают твердость и износостойкость поверхностного слоя.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производстве режущего инструмента чаще применяют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цементацию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которая выполняется в твердом карбюризаторе или в газовой среде при температуре 900...920°С. Цементация пригодна для всех видов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нетеплостойких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сталей, как углеродистых, так и легированных, однако ее предпочтительнее применять для легированных сталей (X, 9ХС, ХВСГ и пр.).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Эти марки менее склонны давать зерна при нагреве в отличие от углеродистых, у которых при температуре цементации наблюдаются значительный рост их и повышение хрупкости после операции.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429420"/>
          </a:xfrm>
        </p:spPr>
        <p:txBody>
          <a:bodyPr>
            <a:noAutofit/>
          </a:bodyPr>
          <a:lstStyle/>
          <a:p>
            <a:pPr marL="36000" indent="27432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углерода в поверхностном слое доводят до 1,5...1,7%, толщину слоя – до 1 мм.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Азотирование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состоит в насыщении поверхностных слоев стальных деталей азотом путем длительного нагрева их при температуре 480,..650°С в атмосфере аммиака.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Азотированию подвергают в основном легированные детали, к которым предъявляются особые требования в отношении износостойкости и усталостной прочности.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68580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Термодиффузионное упрочнение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процесс поверхностного насыщения другими элементами. Наиболее высокой износостойкостью обладают двухфазные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боридные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карбидные слои на основе хрома. Однофазные (Fe</a:t>
            </a:r>
            <a:r>
              <a:rPr lang="ru-RU" sz="2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боридные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слои по износостойкости несколько уступают двухфазным (FeB+Fe</a:t>
            </a:r>
            <a:r>
              <a:rPr lang="ru-RU" sz="2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B), но они менее хрупки и, следовательно, более надежны в условиях воздействия значительных ударных нагрузок.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Лазерная закалка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Эффективен метод упрочнения деталей и инструмента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лазерной закалкой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Особенно он перспективен для упрочнения деталей сложной конфигурации.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Меры повышения износостойкости технологического оборудования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715016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Основными факторами, оказывающими влияние на надежность и долговечность цементного оборудования, являются: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механические свойства материалов, из которых изготовлены детали;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качество изготовления деталей и конструктивное исполнение;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применение упрочняющей обработки;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законы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нагужения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условия эксплуатации.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Износостойкость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способность деталей сохранять свои качества и работоспособность при эксплуатации в условиях трения, ударов, грязи и других воздействий.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4294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 основан на использовании высокоскоростного разогрева металла под действием лазерного луча до температуры, превышающей температуру фазовых превращений AG</a:t>
            </a:r>
            <a:r>
              <a:rPr lang="ru-RU" sz="2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но ниже температуры плавления, и последующего высокоскоростного охлаждения за счет отвода тепла с поверхности в основную массу металла.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результате лазерного упрочнения стойкость изделий повышается в 2 раза и более. Критическими режимами лазерного упрочнения считаются те, при которых воздействие лазера не приводит к нарушению шероховатости, а глубина упрочненного слоя – максимальная.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Глубина упрочненной зоны, достигает 0,2 мм. Шероховатость после лазерной закалки не изменяется.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42942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Упрочнение криогенными методами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Упрочнение криогенными методами (обработка холодом) производится с целью уменьшения количества остаточного аустенита без изменения твердости.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Внедрение в производство криогенных процессов для обработки инструментальных сталей связано с изменением последовательности операций термической обработки, возможным изменением режимов операций термообработки - цементации или закалки и отпуска, рациональной температуры и скорости охлаждения, а также продолжительности выдержки при низкой температуре.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Практика показывает целесообразность применения криогенной обработки для цементированных и азотированных инструментов и других изделий.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42942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Режим криогенной обработки сталей с насыщенным поверхностным слоем аналогичен принятому для углеродистых или легированных инструментальных сталей с таким же содержанием углерода и легирующих примесей, как и в поверхностном слое. Следует учитывать, что при резком охлаждении до низкой температуры ("удар холодом", быстрым погружением изделий в жидкий азот) увеличивается опасность образования трещин, особенно в изделиях сложной формы с неравномерным распределением массы и разными переходами по сечению. В этом случае немедленно после закалки изделия подвергают обычному отпуску для снятия закалочных напряжений, а затем выполняют криогенную обработку.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42942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качестве источников умеренного холода (до -70°С) используют аммиачные 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фреоновые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установки, для получения криогенной температуры (до -135°С) – криогенные установки. Могут также применяться криогенные аппараты, в которых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криогентами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служат твердая углекислота, жидкий азот, жидкий кислород, воздух и др.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Упрочнение методом электроискровой обработки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  состоит в легировании поверхностного слоя металла изделия (катода) материалом электрода (анода) при электроискровом разряде в воздушной среде. В качестве материала упрочняющего электрода используют твердые сплавы марок ВК2, ВК8, Т15К6 и т.д., феррохром, графит марок ЭГ-2, ЭГ-4, литой карбид вольфрама, хром Хр5, Хр6 и др.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64371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результате химических реакций легирующего металла с диссоциированным атомарным азотом и углеродом воздуха, а также с материалом детали в поверхностных слоях образуются закалочные структуры и сложные химические соединения (высокодисперсные нитриды,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карбонитриды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карбиды), возникает диффузионный износостойкий упрочненный слой. Твердость слоя составляет 1000...1400 НV и зависит от материала электрода и режимов обработки.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улучшения адгезии наносимого слоя с основным металлом и повышения прочности изделия рекомендуется также выполнять последующее поверхностное пластическое деформирование (накатку роликом, алмазное выглаживание). 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42942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Электроискровая обработка может быть эффективно использована для обработки отверстий малого диаметра (1,5…3мм) взамен малопроизводительного сверления. Достоинство электроискрового способа прошивки отверстий – возможность получения контролируемой конусности поверхности отверстий без какой-либо дополнительной обработки и одновременного упрочнения поверхности отверстий на глубину 30...40 мкм, что улучшает эксплуатационные свойства изделий и обеспечивает эффект самозатачивания при работе в паре с ножом.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Autofit/>
          </a:bodyPr>
          <a:lstStyle/>
          <a:p>
            <a:pPr marL="36000" indent="4572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 Поверхностная закалка</a:t>
            </a:r>
          </a:p>
          <a:p>
            <a:pPr marL="3600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Поверхностной закалкой упрочняют детали из углеродистой стали марок 40, 45, 50, малолегированной хромистой и марганцовистой стали. Детали из этих сталей при обычных способах имеют пониженную пластичность и вязкость, так как прокаливаются по всему сечению.</a:t>
            </a:r>
          </a:p>
          <a:p>
            <a:pPr marL="36000" indent="27432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Нагрев поверхности детали под закалку производят кислородно-ацетиленовым пламенем (пламенная закалка) и токами высокой частоты (закалка ТВЧ). </a:t>
            </a:r>
          </a:p>
          <a:p>
            <a:pPr marL="36000" indent="27432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пламенной закалке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нагрева могут быть использованы стандартные сварочные горелки, у которых мундштуки заменяют специальными многопламенными закалочными наконечниками. Размеры и профиль таких наконечников зависят от формы закаливаемых деталей.</a:t>
            </a:r>
          </a:p>
          <a:p>
            <a:pPr marL="36000" indent="457200" algn="just">
              <a:spcBef>
                <a:spcPts val="0"/>
              </a:spcBef>
              <a:buNone/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429420"/>
          </a:xfrm>
        </p:spPr>
        <p:txBody>
          <a:bodyPr>
            <a:noAutofit/>
          </a:bodyPr>
          <a:lstStyle/>
          <a:p>
            <a:pPr marL="36000" lvl="0" indent="27432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поверхностного нагрева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токами высокой частоты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детали помещают в переменное магнитное поле, создаваемое индуктором. При этом возбуждаются вихревые токи. Эти токи под действием магнитного поля оттесняются к поверхности изделия. </a:t>
            </a:r>
          </a:p>
          <a:p>
            <a:pPr marL="36000" indent="27432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Поверхностная закалка деталей при нагреве токами высокой частоты (до 106 Гц) применяется для упрочнения деталей автомобилей и строительных машин. Нагрев ТВЧ с одинаковым успехом может использоваться для закалки как наружных, так и внутренних поверхностей диаметром более 11 мм.</a:t>
            </a:r>
          </a:p>
          <a:p>
            <a:pPr marL="3600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Индукторы изготавливают из медных трубок диаметром 4…20 мм с толщиной стенок 0.5…2 мм, в которых циркулирует вода, предупреждающая их нагрев. </a:t>
            </a:r>
          </a:p>
          <a:p>
            <a:pPr marL="36000" indent="457200" algn="just">
              <a:spcBef>
                <a:spcPts val="0"/>
              </a:spcBef>
              <a:buNone/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Износостойкость деталей играет важную роль в промышленности. Она определяет эффективность работы оборудования и его срок службы. Для повышения износостойкости деталей широко используются инновационные промышленные технологии, которые играют значительную роль в повышении износостойкости деталей. Применение новых материалов, обработка и покрытие поверхностей, разработка специальных конструкций – все это влияет на свойства и долговечность деталей промышленного оборудования.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 новых промышленных технологий позволяет значительно повысить износостойкость деталей.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Нанотехнологии, плазменные покрытия, лазерная обработка и 3D-печать – это лишь некоторые из инновационных методов, которые вносят важный вклад в развитие промышленности и повышение эффективности работы оборудования.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Рассмотрим некоторые инновационные технологии, которые повышают износостойкость.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Термообработка.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 нагрева и охлаждения материала с целью изменения его свойств. Термообработка может улучшить износостойкость деталей за счет образования более прочной мартенситной структуры или уменьшения размеров зерен в металле.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357982"/>
          </a:xfrm>
        </p:spPr>
        <p:txBody>
          <a:bodyPr>
            <a:noAutofit/>
          </a:bodyPr>
          <a:lstStyle/>
          <a:p>
            <a:pPr marL="36000" indent="27432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Надежность деталей и узлов машин, увеличение срока их службы обеспечиваются за счет применения прогрессивных технологических процессов (литье, сварка, обработка давлением, механические и электрофизические методы обработки и пр.), наиболее рациональных материалов и заготовок, специальных методов упрочнения, а также жесткого операционного контроля размеров, режимов и параметров технологических процессов, физико-механических свойств, структуры и химического состава материала на всех этапах производственного процесса изготовления и упрочнения деталей, начиная с входного контроля материала заготовок.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5715016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Химическая обработка.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 различных химических реакций для повышения специфических свойств материалов. Например, процесс закалки может увеличить твердость и износостойкость стали.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Наноструктурирование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Наноинженерия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позволяет создавать материалы, состоящие из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наночастиц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что улучшает их механические и физические свойства. Наноструктурирование повышает износостойкость деталей за счет увеличения поверхности контакта и улучшения прочности материала.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Нанопокрытия.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Наноматериалы могут быть использованы для нанесения специальных покрытий на поверхность деталей. Это позволяет улучшить износостойкость за счет снижения трения и износа.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Нанотехнологии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Одной из самых перспективных технологий, применяемых в повышении износостойкости деталей, являются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нанотехнологии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Нанотехнологии позволяют создавать структуры на уровне отдельных атомов или молекул. За счет этого удается значительно улучшить физические и химические свойства материалов, делая их более твердыми, прочными и устойчивыми к износу.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нанокомпозитные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материалы, в которых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наночастицы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добавлены к основному материалу, обладают высокой износостойкостью и прочностью.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Наночастицы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улучшают структуру материала, повышая его твердость и устойчивость к трению и истиранию.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Нанопокрытия также могут обладать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противокоррозийными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свойствами.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64371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Лазерная обработка.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Лазерная технология позволяет проводить точную обработку и модификацию поверхности деталей. Лазерная обработка способна улучшить износостойкость за счет создания твердых и стойких к трению покрытий.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Лазер позволяет местно нагревать поверхность детали и создавать уникальные микрорельефы, которые повышают сцепление между деталью и другими поверхностями. Это особенно важно для улучшения износостойкости шестерен, деталей подшипников и трущихся пар.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6643710"/>
          </a:xfrm>
        </p:spPr>
        <p:txBody>
          <a:bodyPr>
            <a:norm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Покрытия с использованием плазмы и плазменная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нитрировка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Плазменные покрытия являются эффективным способом повышения износостойкости деталей. Плазма создается путем ионизации газа, а затем наносится на поверхность детали в виде тонкого пленочного покрытия. Такое покрытие защищает деталь от коррозии, трения и износа.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Плазменная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нитрировка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это процесс погружения детали в плазму, состоящую из азота. Под воздействием плазмы на поверхности детали происходит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нитрирование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образование слоя карбида азота, что улучшает ее твердость и износостойкость.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71514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3D-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печать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3D-печать является сравнительно новой технологией в промышленности, которая может быть использована для изготовления деталей с повышенной износостойкостью.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Детали, созданные при помощи 3D-печати, могут иметь сложную геометрию и оптимальную структуру, что обеспечивает повышенную прочность и устойчивость к износу. Кроме того, 3D-печать позволяет создавать детали из новых материалов, включая металлы и композиты.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 этих и других технологий позволяет значительно повысить износостойкость деталей, что приводит к улучшению их эксплуатационных характеристик и снижению затрат на обслуживание и замену. Каждая технология имеет свои преимущества и особенности, и выбор оптимального решения зависит от конкретного случая и требований к детали.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Общие вопросы и порядок восстановления деталей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715016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Изнашивание сопряженных деталей приводит к изменению их формы 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размеров. Изменяются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зазоры и натяги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сопряжениях, нарушаются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их посадки. Основная задача,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которая решается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процессе ремонта,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восстановлении посадок соединений. Решить ее в общем случае возможно тремя способами: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без изменения размеров деталей — регулировкой или перестановкой деталей в другое положение (позицию);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с изменением размеров деталей — постановкой дополнительной ремонтной детали или ремонтными размерами;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71514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восстановлением начальных размеров рабочих поверхностей деталей методами наращивания дополнительного слоя метала — наплавкой, </a:t>
            </a:r>
            <a:r>
              <a:rPr lang="ru-RU" sz="27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газотермическим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напылением, </a:t>
            </a:r>
            <a:r>
              <a:rPr lang="ru-RU" sz="27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электроконтактной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приваркой, электролитическим осаждением, другими методами.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Технологический процесс ремонта машин включает такие понятия, как «</a:t>
            </a:r>
            <a:r>
              <a:rPr lang="ru-RU" sz="27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ремонт деталей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sz="27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восстановление деталей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». Между этими понятиями существуют определенные различия.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5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Ремонт деталей </a:t>
            </a:r>
            <a:r>
              <a:rPr lang="ru-RU" sz="275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это комплекс работ по устранению дефектов детали, обеспечивающих восстановление ее работоспособности до уровня, достаточного для работы машины (агрегата) в течение межремонтного срока или до очередного капитального ремонта.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 </a:t>
            </a:r>
            <a:r>
              <a:rPr lang="ru-RU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восстановлением детали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понимают комплекс работ по восстановлению первоначальных (чертежных) размеров детали,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которые обеспечивают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восстановление ее работоспособности до уровня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(или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близкому к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уровню)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новой детали.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выборе способа восстановления деталей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основу принимают экономическую целесообразность восстановления, наличие на предприятии необходимого оборудования и материалов, технологические и конструктивные особенности деталей, величину и характер их износа 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другие.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Целесообразность способа восстановления и упрочнения деталей в каждом случае зависит от многих факторов: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71514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условий их работы;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характера сопряжения (подвижная или неподвижная посадка);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величины и характера действующих нагрузок;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скорости взаимного перемещения деталей с подвижной посадкой;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условий и характера смазывания деталей с подвижной посадкой и другие.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восстановления изношенных деталей наиболее широко используются следующие способы: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механический (способ ремонтных размеров);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сварка и наплавка с последующей механической обработкой;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восстановление полимерными материалами;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гальваническое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покрытие;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химическая обработка и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FontTx/>
              <a:buChar char="-"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Восстановление деталей механической обработкой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Сущность этого способа заключается в том, что восстанавливают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геометрическую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форму ремонтируемой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детали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снятием минимального слоя металла с ее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изношенной поверхности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 удаления следов износа без сохранения первоначальных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размеров</a:t>
            </a:r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Сопряжение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деталей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восстанавливают установкой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готовой или изготовленной заново детали компенсатора, обеспечивая первоначальные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посадки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Применение данного метода восстановления изношенных деталей связано с понятием ремонтного размера.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35798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повышения износостойкости, усталостной прочности, коррозионной стойкости деталей и изделий в целом применяют технологические процессы, упрочняющие поверхностный слой и придающие ему особые свойства. Это: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химико-термическая обработка (закалка, цементация, азотирование,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ционирование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т.д.),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упрочняющая технология, основанная на пластическом деформировании поверхностей,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различные специальные методы.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Известные методы упрочняющей обработки металлов условно можно разделить на шесть основных классов: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 образованием пленки на поверхности;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 изменением химического состава поверхностного слоя; 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Ремонтным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называют размер, до которого производится обработка изношенной поверхности при восстановлении детали. Различают свободные и регламентированные ремонтные размеры.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Свободным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называют размер, величина которого не устанавливается заранее, а получается непосредственно в процессе обработки, т.е. наибольший для вала и наименьший для отверстия размер, при котором в результате обработки следы износа оказы­ваются устраненными, а форма детали восстановленной. К полученному свободному ремонтному размеру подгоняют соответствующий размер сопряженной детали методом индивидуальной пригонки.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Недостатком системы свободных ремонтных размеров является невозможность заранее изготовить в окончательно обработанном виде запасные детали, которые можно было бы быстро поставить в машину без пригоночных работ.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Регламентированный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ремонтный размер — это заранее установленный размер, до которого ведут обработку изношенной поверхности при ее исправлении.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регламентированных ремонтных размеров создает условия для применения метода взаимозаменяемости при ремонте и обеспечивает ускорение ремонта. Запасные детали в условиях применения этой системы можно изготавливать заранее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715148"/>
          </a:xfrm>
        </p:spPr>
        <p:txBody>
          <a:bodyPr>
            <a:noAutofit/>
          </a:bodyPr>
          <a:lstStyle/>
          <a:p>
            <a:pPr marL="0" indent="349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 ремонтных размеров применяется не только для простых деталей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сопряжениятипа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вал—втулка, поршень—гильза, но и для деталей типа шпиндель—подшипники, корпусных деталей с валами и др. Например, при ремонте шестеренчатого насоса вместо установки компенсационных втулок можно расточить корпус под ремонтный размер, изготовив новые откорректированные шестерни. </a:t>
            </a:r>
          </a:p>
          <a:p>
            <a:pPr marL="0" lvl="0" indent="349200" algn="just">
              <a:spcBef>
                <a:spcPts val="0"/>
              </a:spcBef>
              <a:buNone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2 Восстановление деталей сваркой и наплавкой.</a:t>
            </a:r>
          </a:p>
          <a:p>
            <a:pPr marL="0" indent="3492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Сварка.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Сварка применяется как способ неразъемного соединения деталей, а также для восстановления изношенных деталей.</a:t>
            </a:r>
          </a:p>
          <a:p>
            <a:pPr marL="0" indent="349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Перед ее началом места сварки детали и прилегающие зоны очищают от масла и грязи. Замасленные детали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вываривают или промывают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растворе каустической соды, после чего промывают теплой водой.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Autofit/>
          </a:bodyPr>
          <a:lstStyle/>
          <a:p>
            <a:pPr marL="0" lvl="0" indent="349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Место под сварной шов зачищают стальной щеткой, напильником, абразивным кругом, пескоструйным аппаратом или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промывают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растворителями. Кромки в месте шва разделывают.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Детали из стали сваривают в основном электродуговой сваркой металлическими электродами. Электроды для ручной дуговой сварки представляют собой металлические стержни диаметром 12 мм и длиной 225...400 мм.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сварки углеродистой стали электроды изготовляют из мягкой стальной проволоки, содержащей 0,08... 0,12 % С (марки Св-0,8, Св-0,8ГА). При сварке легированной стали электроды делают из низколегированной стальной проволоки, содержащей до 0,2 % С. Стальные электроды имеют металлический стержень, покрытый специальной обмазкой.</a:t>
            </a:r>
          </a:p>
          <a:p>
            <a:pPr marL="0" lvl="0" indent="349200" algn="just">
              <a:spcBef>
                <a:spcPts val="0"/>
              </a:spcBef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Наплавка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металлов позволяет восстанавливать геометрические размеры изношенных деталей, а также упрочнять их путем применения специальных электродных материалов. Наплавка и напыление на рабочие поверхности специальных сплавов с необходимыми физико-механическими свойствами значительно снижают стоимость восстановленных деталей.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Ручную электродуговую наплавку проводят как переменным, так и постоянным током плавящимся электродом (стальная проволока с легирующей обмазкой либо металлическая трубка с такой же обмазкой) или неплавящимся (угольным или графитовым) стержнем, с помощью которого расплавляется слой присадочного материала, насыпанного на поверхность детали.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9200" algn="just">
              <a:spcBef>
                <a:spcPts val="0"/>
              </a:spcBef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Механизированную наплавку проводят путем автоматизации подачи электродной проволоки и флюсов, а также перемещения наплавочной головки или наплавляемой детали. Наибольшее распространение получила механизированная электродуговая наплавка стальной или порошковой проволокой либо чугунной лентой под плавлеными или керамическими флюсами.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Менее распространена наплавка в среде углекислого газа, электрошлаковая, плазменной дугой, токами высокой частоты,  а также вибродуговая наплавка. В качестве наплавочных материалов применяют проволоку (ГОСТ 2246—60) и электроды сварочные (ГОСТ 9467) и специальные; напла­вочную проволоку (ГОСТ 10543—63) и электроды (ГОСТ 10051—62), а также прутки, ленты и порошкообразные смеси.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71514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5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Наплавка сталинитом.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Сталинит наплавляют электродуговым способом. Сталинитом наплавляют главным образом детали, работающие в абразивной среде и не требующие механической обработки.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Поверхность наплавляемой детали тщательно очищают от ржавчины, грязи и окалины металлическими щетками, напильниками. Для наплавки на очищенную поверхность насыпают слой шихты толщиной 3—5 </a:t>
            </a:r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мм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шириной 40—60 </a:t>
            </a:r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мм,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разравнивают его и несколько уплотняют.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наплавке сталинитом литых деталей рекомендуется применять флюс (прокаленные буру, порошкообразный алюминий). Он не должен перемешиваться со сталинитом, для чего его насыпают на наплавляемую поверхность до нанесения первого слоя сплава. </a:t>
            </a:r>
            <a:endParaRPr lang="ru-RU" sz="27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Толщина слоя флюса 0,1—0,25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мм,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ширина — равная ширине слоя сталинита. Электрод следует держать под углом 10—15° к вертикали, прикасаясь сначала им к кромке детали для возбуждения дуги. Затем переносят его на край слоя шихты и, расплавляя ее и поверхность детали, передвигают электрод от себя зигзагами по ширине слоя шихты.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Наплавленные детали, подлежащие обработке, должны иметь припуск не более 1,5 мм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Наплавку сталинитом, а также электродами Т-590 и Т-620 можно вести на постоянном и переменном токе: в первом случае получается более стабильная дуга и гладкий наплавленный слой. Длина дуги принимается равной 4—7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мм. 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Сталинит обычно наплавляется угольными или графитовыми электродами при прямой полярности. Наиболее часто применяют электроды сплошного сечения диаметром 10—16 и длиной 300 </a:t>
            </a:r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мм.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Рабочий конец электрода должен иметь коническую форму на участке длиной, равной 2—3 диаметрам электрода; в процессе плавки его необходимо периодически заострять.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Недостатками ручных и механизированных сварочно-наплавочных способов являются термическое воздействие на основной металл, в том числе на невосстанавливаемые поверхности, деформация деталей, значительные припуски на механическую обработку.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 большинства из этих способов целесообразно для восстановления сильно изношенных деталей.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Нанесение полимерных материалов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ремонтном производстве пластмассу применяют для восстановления размеров деталей, заделки трещин и пробоин, герметизации и стабилизации неподвижных соединений, изготовления некоторых деталей и т.д.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обеспечения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надежного сцепления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полимера с деталью ее поверхность должна быть тщательно подготовлена, для этого производят очистку от грязи, механическую обработку или зачистку поверхности наждачной шкуркой, тщательное обезжиривание (в щелочных растворах, ацетоном, бензином и др.) с последующей сушкой. Иногда для улучшения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сцепляемости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детали сверлят отверстия, нарезают канавки, резьбу, проводят дробеструйную обработку и т.д.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35798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 изменением структуры поверхностного слоя;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 изменением энергетического запаса поверхностного слоя;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 изменением шероховатости поверхностного слоя;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с изменением структур по всему объему металла.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Упрочнение выполняют в газовой среде, в жидкости, пасте, без использования или с использованием теплоты при нормальном, повышенном или высоком давлении, в низком, среднем или высоком вакууме, в электропроводящей или диэлектрической среде, в среде с поверхностно-активными или абразивными свойствами, в магнитном, электрическом, гравитационном или термическом поле.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64371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Широко применяют составы на основе эпоксидных смол. Чаще используется смола ЭД-16. Она отвердевает под действием отвердителя, в качестве которого используют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полиэтиленполиамин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(ПЭПА), ароматические амины (АФ-2), низкомолекулярные полиамиды (Л-18, Л-19 и Л-20).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повышения эластичности и ударной прочности в состав вводят пластификатор, чаще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дибутилфталат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Введение в состав композиции наполнителей (железный и алюминиевый порошок, асбест и т.д.) позволяет улучшить физико-механические свойства и снизить стоимость.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Эпоксидную смолу разогревают в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термошкафу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или емкости с горячей водой до 60,..80°С и отбирают в ванночку необходимое ее количество. В смолу добавляют небольшими порциями пластификатор (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дибутилфталат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и перемешивают смесь в течение 5...8 мин. Затем так же вводят наполнитель и перемешивают 8... 10 мин. Такой состав можно хранить длительное время. Непосредственно перед применением в него вливают отвердитель и тщательно перемешивают в течение 5 мин. Приготовленная композиция должна быть использована в течение 20...25 мин.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последние годы для герметизации и восстановления посадок неподвижных соединений находят широкое применение различные эластомеры и герметики, в том числе анаэробные. Обычные герметики имеют низкую теплостойкость, долго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отверждаются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т.д. 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Этих недостатков в значительной мере лишены анаэробные герметики ("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Анатермы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Унигермы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 и другие), диапазон рабочих температур которых колеблется в широких пределах (от -50...-60°С до +120...+150°С), а при отсутствии кислорода воздуха они способны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полимеризоваться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 высокой скоростью.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Газотермическое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напыление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этом способе расплавленный каким-либо источником теплоты материал распыляется сжатым воздухом и наносится ил подготовленную поверхность детали. При соударении частиц с основой происходит их соединение посредством механического и отчасти металлургического сцепления.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Способы напыления различают в зависимости от источника теплоты: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дуговое: теплота электрической дуги,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газопламенное: газового пламени и т.д.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Напылять можно металлы, полимеры и другие материалы. В случае напыления металла процесс называют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металлизацией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Серьезный недостаток напыления – низкая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сцепляемость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покрытий с основой. Для ее повышения применяют нанесение специального подслоя, последующее оплавление и другие способы.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Наибольшее применение для восстановления деталей промышленного оборудования нашли газопламенное и электродуговое напыление. При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газопламенном напылении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порошок расплавляется пламенем газовой горелки. Для упрочнения и восстановления деталей применяются три способа: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без оплавления (холодное напыление),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 последующим оплавлением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 одновременным оплавлением (в технической литературе чаще называют газопорошковой наплавкой).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Напыление без оплавления выполняют в две стадии: на предварительно нагретую деталь (50...100°С) наносят подслой, а затем основной (рабочий) слой необходимой толщины. В зависимости, от размера габаритных размеров и материала детали этим способом можно получать покрытия от долей миллиметра до 2мм.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Газопламенное напыление без последующего оплавления используют для восстановления деталей без деформации, а также не подвергающихся в процессе эксплуатации знакопеременным нагрузкам, нагреванию до температуры выше 300...350°С.</a:t>
            </a: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Наиболее прочное сцепление порошкового материала с основным металлом (деталью) достигается оплавлением покрытия после нанесения его на поверхность детали. После напыления порошков покрытие оплавляют с использованием теплоты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ацетилено-кислородного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пламени или нагревом токами высокой частоты. Оплавление проводят сразу за напылением. Газопламенное напыление с последующим оплавлением дает возможность восстанавливать детали из чугунов и сталей различных марок при износе на сторону до 1,3...1,8 мм.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Газопламенное напыление с одновременным оплавлением используют для восстановления стальных и чугунных деталей, работающих при знакопеременных и ударных нагрузках, повышенных температурах.</a:t>
            </a: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85800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обеспечения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сцепляемости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покрытий с основой (деталью) необходимо тщательно подготовить поверхность детали. Она должна быть очищена от грязи, маслянистых и смолистых отложений.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случае неравномерного износа ее подвергают механической обработке с целью придания правильной геометрической формы. После предварительной механической обработки (черновое шлифование) изношенную поверхность обрабатывают порошком электрокорунда зернистостью 500...800 мкм в струйных камерах. Обработку ведут при давлении сжатого воздуха 0,5...0,6 МПа. Воздух, подаваемый в струйную камеру, должен быть очищен от масла и влаги. Участки деталей, не подлежащие напылению и прилегающие к восстанавливаемой поверхности, защищают кожухами или специальными экранами.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85800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электродуговом напылении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(металлизации) металл расплавляется электрической дугой, распыляется на мелкие частицы и наносится на подготовленную поверхность детали сжатым воздухом. Технологический процесс восстановления деталей этим способом включает в себя: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подготовку проволоки и деталей,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напыление их поверхности,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очистку после напыления и механическую обработку,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пропитку покрытия маслом,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контроль качества покрытия.</a:t>
            </a: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85800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Стальная высокоуглеродистая проволока для нанесения основного слоя должна быть очищена от консервационной смазки и других, загрязнений, под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вергиута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отжигу при температуре 800...850°С в течение (1...1,5 ч, после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охдаждения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обработана в растворе серной кислоты (75 г на 1л воды) при температуре 70…80°С в течение 1 ч, промыта в проточной воде и просушена.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Восстанавливаемую поверхность очищают от масел и оксидов. Для удаления оксидной пленки и придания поверхности шероховатости применяют один из следующих способов: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− струйная обработка корундом деталей типа "вал" с твердой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термообработанной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поверхностью;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− нарезание резьбы с последующей струйно-корундовой обработкой;</a:t>
            </a: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85800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− дробеструйная обработка.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 напыления включает в себя нанесение подслоя проволокой Х20-Н80 или Х18Н10Т толщиной 0,15 мм на сторону и основного слоя проволокой У-10; А-75; Нп-105Х, 40X15 и другими 0 1,5...2,5 мм.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Режимы металлизации при нанесении подслоя и основного слоя одинаковы: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дистанция металлизации 120 мм;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напряжение для алюминиевой проволоки 25 В, стальной − 30...40, нержавеющей стали − 30...40, меди − 32...35, цинка − 20, латуни − '25 В;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сила тока зависит от металла проволоки, ее диаметра и скорости подачи и колеблется для указанных материалов в пределах от 32 до 530 А; 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35798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Поверхностное пластическое деформирование (ППД)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наиболее перспективный вид упрочнения. Оно повышает усталостную прочность, износостойкость и улучшает качество поверхности, особенно эффективно при действии переменных нагрузок. При применении методов ППД вследствие наклепа в поверхностных слоях видоизменяются форма и размеры кристаллических зерен, повышается твердость и образуются сжимающие напряжения, способствующие повышению сопротивляемости усталостным разрушениям.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Дробеструйный наклеп широко применяют для упрочнения пружин.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давление воздуха 0,5...0,7 МПа;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допустимый угол наклона оси факела к поверхности детали для стали и чугуна 60, алюминия и меди 70 град; смещение выше центра на 4...10 мм.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Гальванизация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основе гальванических способов лежит явление электролиза. Различаются они видом осаждаемого металла, родом используемого тока, способом осаждения и т.д.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Гальванические способы высокопроизводительны, не оказывают термического воздействия на деталь, позволяют точно регулировать толщину покрытий и свести к минимуму или вовсе исключить механическую обработку, обеспечивают высокое качество покрытий при дешевых исходных материалах.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Гальванизация применяется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восстановления и повышения износостойкости малоизношенных деталей (плунжерные пары и др.). Недостатками гальванопокрытий являются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многооперационность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сложность и экологическая вредность технологии.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Технологический процесс нанесения гальванических покрытий включает три операции: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подготовку деталей к наращиванию,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нанесение покрытия,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обработку деталей после покрытия.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Главная задача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подготовки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покрываемых поверхностей – обеспечить высокую прочность сцепления покрытия с деталью.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Механическую обработку выполняют, как правило, шлифованием при сильном охлаждении и окружной скорости круга 30...35м/с. </a:t>
            </a:r>
            <a:endParaRPr lang="ru-RU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71514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небольшом и равномерном износе вместо шлифования поверхность детали зачищают наждачной шкуркой. Поверхности деталей, не подлежащие покрытию металлом, изолируют токонепроводящими материалами: тонкой резиной, листовым целлулоидом, изоляционной лентой, пленочными полимерными материалами (полиэтилен и т.д.), эмалями, церезином,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пластизолем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восстановления деталей из гальванических покрытий чаще применяют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железнение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реже - хромирование,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цинкование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никелирование.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Железнение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дает хорошие технико-экономические показатели. Электролиты для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железнения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составу делят на три группы: хлористые, сернокислые и смешанные (сульфатно-хлористые). Наибольшее применение получили простые хлористые электролиты.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6858000"/>
          </a:xfrm>
        </p:spPr>
        <p:txBody>
          <a:bodyPr>
            <a:noAutofit/>
          </a:bodyPr>
          <a:lstStyle/>
          <a:p>
            <a:pPr marL="0" indent="3492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Хромирование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позволяет получать мелкозернистые покрытия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микротвердостью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4000... 12000 МПа, обладающие низким коэффициентом трения и высокой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сцепляемостью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 основой. </a:t>
            </a:r>
          </a:p>
          <a:p>
            <a:pPr marL="0" indent="349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Хром химически стоек против воздействия многих кислот и щелочей, жароустойчив. </a:t>
            </a:r>
          </a:p>
          <a:p>
            <a:pPr marL="0" indent="349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Хромирование используют для следующих целей:</a:t>
            </a:r>
          </a:p>
          <a:p>
            <a:pPr marL="0" indent="349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защитно-декоративное хромирование;</a:t>
            </a:r>
          </a:p>
          <a:p>
            <a:pPr marL="0" indent="349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увеличение износостойкости и срока службы пресс-форм, штампов, измерительных и режущих инструментов, трущихся поверхностей деталей машин и др.</a:t>
            </a:r>
          </a:p>
          <a:p>
            <a:pPr marL="0" indent="349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восстановление малоизношенных ответственных деталей.</a:t>
            </a:r>
          </a:p>
          <a:p>
            <a:pPr marL="0" indent="349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Электролиты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хромирования получают растворением в воде хромового ангидрида (СrО</a:t>
            </a:r>
            <a:r>
              <a:rPr lang="ru-RU" sz="27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с добавлением серной кислоты</a:t>
            </a:r>
          </a:p>
          <a:p>
            <a:pPr marL="0" indent="349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9200" algn="just">
              <a:spcBef>
                <a:spcPts val="0"/>
              </a:spcBef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500858"/>
          </a:xfrm>
        </p:spPr>
        <p:txBody>
          <a:bodyPr>
            <a:noAutofit/>
          </a:bodyPr>
          <a:lstStyle/>
          <a:p>
            <a:pPr marL="0" indent="349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Хромирование – энергоемкий, дорогой, малопроизводительный процесс, применять который нужно в строго необходимых случаях.</a:t>
            </a:r>
          </a:p>
          <a:p>
            <a:pPr marL="0" indent="3492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Никелирование.</a:t>
            </a:r>
          </a:p>
          <a:p>
            <a:pPr marL="0" indent="349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Никель химически стоек против атмосферного воздуха, воды, щелочей и органических кислот. В серной и соляной кислотах он растворяется медленно, в разбавленной азотной – быстро. Твердость покрытий достигает 6000 МПа. Они хорошо полируются до зеркального блеска. При введении в электролит специальных добавок удается получить блестящие покрытия без полирования. Никелевые покрытия применяют обычно для защиты изделий от коррозии и декоративной отделки их поверхности. С целью восстановления изношенных деталей электролитическое никелирование практически не применяется.</a:t>
            </a:r>
          </a:p>
          <a:p>
            <a:pPr marL="0" indent="349200" algn="just">
              <a:spcBef>
                <a:spcPts val="0"/>
              </a:spcBef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715148"/>
          </a:xfrm>
        </p:spPr>
        <p:txBody>
          <a:bodyPr>
            <a:noAutofit/>
          </a:bodyPr>
          <a:lstStyle/>
          <a:p>
            <a:pPr marL="0" indent="349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ремонтном производстве иногда применяют химическое никелирование. При этом детали погружают в нагретый до 85...95°С раствор и выдерживают в нем без электрического тока.</a:t>
            </a:r>
          </a:p>
          <a:p>
            <a:pPr marL="0" indent="349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Осаждение металла происходит в результате реакции восстановления никеля из водных растворов его солей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гипофосфитом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натрия (восстановитель). Покрытия осаждаются гладкими и блестящими, обладают высокой коррозионной стойкостью и твердостью. Обычно применяют кислые растворы. Перед покрытием детали обезжиривают, промывают и подвергают химическому травлению в 5%-ном растворе соляной кислоты в течение 2...3 мин, затем снова промывают и завешивают в раствор для никелирования.</a:t>
            </a:r>
          </a:p>
          <a:p>
            <a:pPr marL="0" indent="349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9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9200" algn="just">
              <a:spcBef>
                <a:spcPts val="0"/>
              </a:spcBef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358006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Цинкование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Цинковые покрытия обычно бывают мягкими (500...600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Пa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и пластичными.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Цинкование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применяют для защиты изделий из черных металлов от коррозии. В ремонтном производстве цинковые покрытия применяют для защиты от коррозии крепежных деталей и восстановления посадочных поверхностей малонагруженных деталей.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цинкования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ремонтном производстве применяют наиболее простые и доступные электролиты: кислые, щелочные,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цинкатные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аммиакатные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Для увеличения плотности тока и производительности процесса многие электролиты перемешивают.</a:t>
            </a: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358006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Кислые электролиты обладают плохой рассеивающей способностью, а покрытия, полученные в них, – меньшей коррозионной стойкостью, чем полученные в щелочных. В то же время кислые электролиты устойчивы, допускают применение высокой плотности тока при выходе цинка по току, близком к 100%.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последние годы все больше применяют щелочные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цинкатные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(№ 2),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аммиакатные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(№ 3) и другие электролиты. Они просты по составу и дешевы, обладают высокой электропроводностью и хорошей рассеивающей способностью.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Термическая обработка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Термическая обработка применяется для упрочнения и восстановления физико-механических свойств деталей (упругости пружин и др.). 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химико-термических способах происходит диффузионное насыщение поверхности детали тугоплавкими металлами (хромом, титаном и др.) при некотором изменении размеров.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Пайка</a:t>
            </a:r>
          </a:p>
          <a:p>
            <a:pPr marL="0" indent="349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восстановлении многих деталей оборудования применяют пайку (заделка трещин в резервуарах и трубках, сборка радиаторов и др.).</a:t>
            </a:r>
          </a:p>
          <a:p>
            <a:pPr marL="0" indent="349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зависимости от температуры плавления припои разделяют на особо легкоплавкие (до 145°С):, легкоплавкие (145...450°С), среднеплавкие (450...П00°С), высокоплавкие (1100...1850°С) и тугоплавкие (более 1850°С). При ремонте машин и оборудования используют обычно легкоплавкие и среднеплавкие припои, которые называют соответственно мягкими и твердыми, а пайку – мягкой и твердой.</a:t>
            </a: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358006"/>
          </a:xfrm>
        </p:spPr>
        <p:txBody>
          <a:bodyPr>
            <a:noAutofit/>
          </a:bodyPr>
          <a:lstStyle/>
          <a:p>
            <a:pPr marL="0" indent="349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Мягкие припои обеспечивают небольшую механическую прочность (30...60 МПа) и имеют низкую температуру плавления (до 450°С). Они применяются тогда, когда соединение работает при небольшой нагрузке, а требуется лишь герметичность или плотность места спая.</a:t>
            </a:r>
          </a:p>
          <a:p>
            <a:pPr marL="0" indent="349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Твердые припои имеют высокую температуру плавления (более 550°С) и не только обеспечивают герметичность соединения, но и выдерживают сравнительно большие нагрузки (200...500 МПа).</a:t>
            </a:r>
          </a:p>
          <a:p>
            <a:pPr marL="0" indent="349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ремонтном производстве наиболее распространены мягкие оловянно-свинцовые (ПОС) и твердые медно-цинковые (ПМЦ) припои и латунь.</a:t>
            </a: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35798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Накатывание роликом или шариком применяют для повышения долговечности шеек коленчатых валов, поворотных цапф и цилиндрических поверхностей других деталей,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Наклеп механической чеканкой – для упрочнения галтелей указанных деталей,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Дорнование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раскатывание отверстий роликами – для упрочнения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гидро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пневмоцилиндров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шатунов, различных втулок.</a:t>
            </a:r>
          </a:p>
          <a:p>
            <a:pPr marL="36000" indent="274320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улучшает эксплуатационные показатели детали — повышается выносливость деталей в 1,5—2,3 раза, сопротивление схватыванию, контактная выносливость, и другие эксплуатационные показатели изделия.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85926"/>
            <a:ext cx="8786874" cy="492922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Как называется результат процесса постепенного изменение размеров детали при эксплуатации?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Изнашивание.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Износ.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Стирание.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Как называется процесс, при котором на поверхностный слой напыляют металл?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Химическая обработка.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Наплавка.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Гальванизация.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4) Металлизация.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42852"/>
            <a:ext cx="3826945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4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000108"/>
            <a:ext cx="72855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Выбрать вариант правильного ответа</a:t>
            </a:r>
            <a:endParaRPr lang="ru-RU" sz="32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57150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Каким способом наносят на поверхность детали гальваническое покрытие?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С помощью пасты.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Осаждается на поверхность из электролита при прохождении электрического тока.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Осаждается в результате ионно-плазменного процесса.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Нормализация – это процесс нагрева до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аустенизации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 последующим …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Длительным охлаждением на воздухе.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Быстрым охлаждением в воде или в масле.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Длительным охлаждением в печи.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57150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Металлизация  – восстановление изношенной поверхности методом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пластического деформирования;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абразивной обработки;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термической обработки;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4) наращиванием;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Ремонтный размер, величина которого не устанавливается заранее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свободный;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действительный;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регламентированный;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4) допустимый;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 нанесения на изношенную поверхность детали расплавленного металла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мелкораспыленном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состоянии называется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наплавкой;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металлизацией;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химическим наращиванием;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4) электролитическим наращиванием;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Обдув детали стальной или чугунной дробью – это метод упрочнения</a:t>
            </a:r>
          </a:p>
          <a:p>
            <a:pPr marL="0" lvl="0" indent="4500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термическое</a:t>
            </a:r>
          </a:p>
          <a:p>
            <a:pPr marL="0" lvl="0" indent="4500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химико-термическое;</a:t>
            </a:r>
          </a:p>
          <a:p>
            <a:pPr marL="0" lvl="0" indent="4500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пластической деформацией;</a:t>
            </a:r>
          </a:p>
          <a:p>
            <a:pPr marL="0" lvl="0" indent="4500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4) наращиванием поверхности;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57150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Криогенное упрочнение – это обработка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при нагревании;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при охлаждении;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диффузией химических элементов;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4) электролитическим наращиванием;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Комплекс работ по устранению дефектов деталей: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1) ремонт;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2) упрочнение;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3) восстановление;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результате ППД на поверхности детали образуется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пленка;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твердое покрытие;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наклеп;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57150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Нагрев выше предельной температуры и после выдержки при этой температуре быстрое охлаждение -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улучшение;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закалка;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смягчение;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4) отпуск;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5) обработка теплом.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вид обработки и обогащение углеродом поверхности детали из стали: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1) азотирование;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2) цианирование;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3) химическая обработка;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4) цементирование;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715148"/>
          </a:xfrm>
        </p:spPr>
        <p:txBody>
          <a:bodyPr>
            <a:noAutofit/>
          </a:bodyPr>
          <a:lstStyle/>
          <a:p>
            <a:pPr marL="0" indent="0" algn="just" fontAlgn="base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Использование наплавки под слоем флюса возможно для восстановления деталей, имеющих диаметр...</a:t>
            </a:r>
          </a:p>
          <a:p>
            <a:pPr marL="0" indent="450000" algn="just" fontAlgn="base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более 10 мм; </a:t>
            </a:r>
          </a:p>
          <a:p>
            <a:pPr marL="0" indent="450000" algn="just" fontAlgn="base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более 40 мм; </a:t>
            </a:r>
          </a:p>
          <a:p>
            <a:pPr marL="0" indent="450000" algn="just" fontAlgn="base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более 80 мм; </a:t>
            </a:r>
          </a:p>
          <a:p>
            <a:pPr marL="0" indent="450000" algn="just" fontAlgn="base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4) более 100 мм;</a:t>
            </a:r>
          </a:p>
          <a:p>
            <a:pPr marL="0" indent="0" algn="just" fontAlgn="base">
              <a:spcBef>
                <a:spcPts val="60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Процесс нанесения слоя металла на поверхность изношенной детали световым потоком электромагнитных излучений называется...</a:t>
            </a:r>
          </a:p>
          <a:p>
            <a:pPr marL="0" indent="450000" algn="just" fontAlgn="base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индукционной наплавкой; </a:t>
            </a:r>
          </a:p>
          <a:p>
            <a:pPr marL="0" indent="450000" algn="just" fontAlgn="base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наплавкой под слоем флюса; </a:t>
            </a:r>
          </a:p>
          <a:p>
            <a:pPr marL="0" indent="450000" algn="just" fontAlgn="base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вибродуговой наплавкой; </a:t>
            </a:r>
          </a:p>
          <a:p>
            <a:pPr marL="0" indent="450000" algn="just" fontAlgn="base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4) лазерной наплавкой;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715148"/>
          </a:xfrm>
        </p:spPr>
        <p:txBody>
          <a:bodyPr>
            <a:noAutofit/>
          </a:bodyPr>
          <a:lstStyle/>
          <a:p>
            <a:pPr marL="0" indent="0" algn="just" fontAlgn="base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 разбавлении кислот в процессе приготовления и корректировки электролитов следует соблюдать условие:</a:t>
            </a:r>
          </a:p>
          <a:p>
            <a:pPr marL="0" indent="4500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обязательно лить воду в кислоту; </a:t>
            </a:r>
          </a:p>
          <a:p>
            <a:pPr marL="0" indent="4500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+обязательно лить кислоту в воду;</a:t>
            </a:r>
          </a:p>
          <a:p>
            <a:pPr marL="0" indent="4500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допускается и то и другое;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142852"/>
            <a:ext cx="55887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Критерии оценки ответов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071546"/>
            <a:ext cx="649536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Каждый правильный ответ – 1 балл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12-13 баллов – «5»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10-11 баллов – «4»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7-9 баллов – «3»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6 баллов и меньше – «2»</a:t>
            </a:r>
            <a:endParaRPr lang="ru-RU" sz="3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2" descr="http://img04.kupiprodai.ru/032018/15221618466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3500438"/>
            <a:ext cx="4296262" cy="31770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Классификация способов восстановления посадок соедин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357166"/>
            <a:ext cx="21782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ЭТАЛОН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1285860"/>
            <a:ext cx="61093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1.1; 2.4; 3.2</a:t>
            </a:r>
            <a:r>
              <a:rPr lang="ru-RU" sz="3600" b="1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; 4.1; </a:t>
            </a:r>
            <a:r>
              <a:rPr lang="ru-RU" sz="36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5.4; 6.1; 7.2;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8.3; 9.2; 10.1; 11.3, 12.2; 13.4.</a:t>
            </a:r>
            <a:endParaRPr lang="ru-RU" sz="36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https://d42y9z8h631ib.cloudfront.net/kuvat/jpg/adapt-300-600-16-9/1100000104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237" y="3068960"/>
            <a:ext cx="5715000" cy="32194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215106"/>
          </a:xfrm>
        </p:spPr>
        <p:txBody>
          <a:bodyPr>
            <a:noAutofit/>
          </a:bodyPr>
          <a:lstStyle/>
          <a:p>
            <a:pPr marL="36000" indent="27432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Пластическое поверхностное деформирование увеличивает предел выносливости детали и повышает чистоту ее поверхности, что позволяет в некоторых случаях отказаться от применения отделочных операций.</a:t>
            </a:r>
          </a:p>
          <a:p>
            <a:pPr marL="36000" indent="27432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характеру взаимодействия инструмента с деталью методы ППД подразделяется на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статические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ударные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000" indent="27432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статическим методам относится обкатка роликами.</a:t>
            </a:r>
          </a:p>
          <a:p>
            <a:pPr marL="36000" indent="27432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динамическим методам относится обдув дробью.</a:t>
            </a:r>
          </a:p>
          <a:p>
            <a:pPr marL="36000" indent="274320" algn="just">
              <a:spcBef>
                <a:spcPts val="0"/>
              </a:spcBef>
              <a:buNone/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274320" algn="just">
              <a:spcBef>
                <a:spcPts val="0"/>
              </a:spcBef>
              <a:buNone/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хемы статического (а) и ударного (б) и (в) ППД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714752"/>
            <a:ext cx="864399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13227" y="160338"/>
            <a:ext cx="45236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Лекция окончена</a:t>
            </a:r>
            <a:endParaRPr lang="ru-RU" sz="4000" b="1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99233" y="868224"/>
            <a:ext cx="7644465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endParaRPr lang="ru-RU" sz="5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20000"/>
              </a:soli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AutoShape 2" descr="ÐÐ°ÑÑÐ¸Ð½ÐºÐ¸ Ð¿Ð¾ Ð·Ð°Ð¿ÑÐ¾ÑÑ Ð¿Ð¾ÑÐ»ÐµÐ´Ð½Ð¸Ð¹ ÑÐ»Ð°Ð¹Ð´ Ð¿ÑÐµÐ·ÐµÐ½ÑÐ°ÑÐ¸Ð¸ ÑÐ¿Ð°ÑÐ¸Ð±Ð¾ Ð·Ð° Ð²Ð½Ð¸Ð¼Ð°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ÐÐ°ÑÑÐ¸Ð½ÐºÐ¸ Ð¿Ð¾ Ð·Ð°Ð¿ÑÐ¾ÑÑ Ð¿Ð¾ÑÐ»ÐµÐ´Ð½Ð¸Ð¹ ÑÐ»Ð°Ð¹Ð´ Ð¿ÑÐµÐ·ÐµÐ½ÑÐ°ÑÐ¸Ð¸ ÑÐ¿Ð°ÑÐ¸Ð±Ð¾ Ð·Ð° Ð²Ð½Ð¸Ð¼Ð°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Picture 2" descr="https://img2.freepng.ru/20180502/uje/kisspng-glasgow-handyman-services-advertising-home-repair-observe-clipart-5ae9de5ca99ae6.075021481525276252694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453" y="2132856"/>
            <a:ext cx="5950024" cy="4461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286544"/>
          </a:xfrm>
        </p:spPr>
        <p:txBody>
          <a:bodyPr>
            <a:noAutofit/>
          </a:bodyPr>
          <a:lstStyle/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Новый метод поверхностного упрочнения – алмазное выглаживание. Для его осуществления используют инструмент из алмаза, сапфира или корунда со сферической или цилиндрической рабочей частью радиусом 0,5...3 мм. С хорошим эффектом алмазное выглаживание применяют для упрочнения инструмента твердостью до 65 HRC. Износостойкость выглаженной поверхности в 2-3 раза выше, чем шлифованной, и на 20...40% – полированной. 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Алмазное выглаживание эффективно в случае предварительного нанесения износостойких хромовых покрытий на режущую часть инструмента. При этом улучшается сцепление (адгезия) покрытий с основным материалом, повышается усталостная прочность инструмента.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6262</Words>
  <Application>Microsoft Office PowerPoint</Application>
  <PresentationFormat>Экран (4:3)</PresentationFormat>
  <Paragraphs>350</Paragraphs>
  <Slides>80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80</vt:i4>
      </vt:variant>
    </vt:vector>
  </HeadingPairs>
  <TitlesOfParts>
    <vt:vector size="81" baseType="lpstr">
      <vt:lpstr>Тема Office</vt:lpstr>
      <vt:lpstr>Способы повышения износоустойчивости деталей и восстановления изношенных деталей</vt:lpstr>
      <vt:lpstr>Меры повышения износостойкости технологического оборудования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Общие вопросы и порядок восстановления деталей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  <vt:lpstr>Слайд 76</vt:lpstr>
      <vt:lpstr>Слайд 77</vt:lpstr>
      <vt:lpstr>Слайд 78</vt:lpstr>
      <vt:lpstr>Слайд 79</vt:lpstr>
      <vt:lpstr>Слайд 80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повышения износоустойчивости деталей и восстановления изношенных деталей</dc:title>
  <dc:creator>Irbis</dc:creator>
  <cp:lastModifiedBy>Irbis</cp:lastModifiedBy>
  <cp:revision>71</cp:revision>
  <dcterms:created xsi:type="dcterms:W3CDTF">2023-09-17T01:47:55Z</dcterms:created>
  <dcterms:modified xsi:type="dcterms:W3CDTF">2023-10-16T05:40:47Z</dcterms:modified>
</cp:coreProperties>
</file>