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66" r:id="rId6"/>
    <p:sldId id="258" r:id="rId7"/>
    <p:sldId id="278" r:id="rId8"/>
    <p:sldId id="259" r:id="rId9"/>
    <p:sldId id="279" r:id="rId10"/>
    <p:sldId id="280" r:id="rId11"/>
    <p:sldId id="260" r:id="rId12"/>
    <p:sldId id="281" r:id="rId13"/>
    <p:sldId id="267" r:id="rId14"/>
    <p:sldId id="282" r:id="rId15"/>
    <p:sldId id="283" r:id="rId16"/>
    <p:sldId id="293" r:id="rId17"/>
    <p:sldId id="292" r:id="rId18"/>
    <p:sldId id="286" r:id="rId19"/>
    <p:sldId id="287" r:id="rId20"/>
    <p:sldId id="294" r:id="rId21"/>
    <p:sldId id="288" r:id="rId22"/>
    <p:sldId id="289" r:id="rId23"/>
    <p:sldId id="290" r:id="rId24"/>
    <p:sldId id="291" r:id="rId25"/>
    <p:sldId id="295" r:id="rId26"/>
    <p:sldId id="298" r:id="rId27"/>
    <p:sldId id="299" r:id="rId28"/>
    <p:sldId id="300" r:id="rId29"/>
    <p:sldId id="261" r:id="rId30"/>
    <p:sldId id="296" r:id="rId31"/>
    <p:sldId id="318" r:id="rId32"/>
    <p:sldId id="322" r:id="rId33"/>
    <p:sldId id="321" r:id="rId34"/>
    <p:sldId id="319" r:id="rId35"/>
    <p:sldId id="32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62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69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9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29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4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3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43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97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4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1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31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73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  <a:lumMod val="11000"/>
              </a:srgbClr>
            </a:gs>
            <a:gs pos="88000">
              <a:srgbClr val="9CB86E">
                <a:alpha val="57000"/>
              </a:srgb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B7F7-4D5F-4297-BD9C-3DF7588139D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BE3F-D050-4798-B454-1612B1A4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0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ухудшающие техническое состояние оборудования. Изнашивание деталей машин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5509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– лекция к занятию 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Граничное трение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это трение движения двух твердых тел, имеющих на своих поверхностях незначительный слой смазочного материала (порядка 0,1 мкм), обладающего свойствами, отличающимися от объемных свойств жидкостей при жидкостном трении.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Жидкостное трение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явление сопротивления относительному перемещению, возникающее между двумя трущимися телами, разделенными слоем смазочного материала, в котором проявляются его объемные свойства.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характеристикой трения является его сила, т.е. сила сопротивления относительному перемещению двух тел при трении.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2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и характеристики изнашивания деталей машин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93652" cy="548746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это процесс постепенного изменения размеров и формы тела при трении, проявляющийся в отделении с поверхности трения материала и в его остаточной деформации.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Результатом изнашивания является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выражается обычно в единицах линейных величин (мм, мкм), в отдельных случаях — в единицах массы (граммы, миллиграммы).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Изнашивание деталей — одна из основных причин снижения срока службы машин. Изнашивание зависит от ряда факторов, в частности от условий трения.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07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3672408" cy="548746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степень изнашивания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определяется: </a:t>
            </a:r>
          </a:p>
          <a:p>
            <a:pPr marL="0" indent="2520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условиями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трения, нагрузками, 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20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-свойствами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конструктивными особенностями изделий.</a:t>
            </a:r>
          </a:p>
        </p:txBody>
      </p:sp>
      <p:pic>
        <p:nvPicPr>
          <p:cNvPr id="1026" name="Picture 2" descr="Классификация видов изн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00042"/>
            <a:ext cx="5184576" cy="5631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407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Изнашивание подразделяется на три основные группы: механическое, молекулярно-механическое и коррозионно-механическое.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Механическое изнашивание наблюдается при механическом взаимодействии материалов изделия;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Молекулярно-механическое изнашивание происходит в результате механического взаимодействия материалов и одновременного воздействия молекулярных или атомарных сил;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Коррозионно-механическое изнашивание происходит при трении материала, вступившего в химическое взаимодействие со средой.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Механическое изнашивание подразделяют на абразивное и усталостное.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526814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Абразивное изнашивание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это процесс, при котором трущиеся поверхности разрушаются в результате царапающего или режущего действия твердых тел или частиц. Абразивные частицы могут попасть на поверхность материалов в результате неудовлетворительной фильтрации масла либо в результате твердых образований разрушенных микрообъемов, а также могут быть продуктами окисления смазочных материалов. Скорость абразивного изнашивания составляет от 0,5 до 50 мкм/ч.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53578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Противодействовать ему можно, применяя специальные упрочненные покрытия для трущихся пар, а также своевременно меняя смазку.</a:t>
            </a:r>
          </a:p>
        </p:txBody>
      </p:sp>
      <p:pic>
        <p:nvPicPr>
          <p:cNvPr id="5" name="Picture 2" descr="Абразивный вид изн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430097"/>
            <a:ext cx="3237202" cy="2427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95531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Разновидностью абразивного изнашивания является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газоабразивное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изнашивание, когда износ происходит в результате воздействия на материал твердых частиц, увлекаемых, соответственно, потоком жидкости или газа.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Гидроабразивному изнашиванию подвержены плунжеры и втулки топливных насосов дизелей, отверстия в корпусах и золотники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гидрораспределителей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цилиндры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гидросистем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71942"/>
            <a:ext cx="4643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гидроабразивные процессы усугубляются воздействием агрессивной жидкой среды.</a:t>
            </a:r>
          </a:p>
        </p:txBody>
      </p:sp>
      <p:pic>
        <p:nvPicPr>
          <p:cNvPr id="5" name="Picture 2" descr="https://sterbrust.tech/static/wp-content/uploads/2018/06/vidy-iznosa-oborudovaniy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89882"/>
            <a:ext cx="3690824" cy="2768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888432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Разновидность механического изнашивания —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кавитационное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 поверхности при относительном движении твердого тела в жидкости в условиях кавитации,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Перепады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в жидкостном потоке, обтекающем конструкции, приводят к возникновению газовых пузырьков в зоне относительного разрежения и их последующему взрывному схлопыванию с образование ударной волны.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 ударная волна и является основным</a:t>
            </a:r>
          </a:p>
        </p:txBody>
      </p:sp>
      <p:pic>
        <p:nvPicPr>
          <p:cNvPr id="4098" name="Picture 2" descr="Кавитационный вид изн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45" y="3933056"/>
            <a:ext cx="3717099" cy="2787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3857179"/>
            <a:ext cx="51435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фактором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кавитационного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разрушения поверхностей. Такое разрушение встречается на гребных винтах больших и малых судов, в гидротурбинном и технологическом оборудовании.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01718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Усложнять ситуацию могут воздействие агрессивной жидкой среды и наличие в ней абразивной взвеси.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Усталостное изнашивание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поверхности трения или отдельных ее участков является следствием многократного деформирования микрообъемов материала, приводящего к возникновению трещин и отделению с поверхностного слоя частиц материала. Основной показатель усталостного изнашивания — глубина деформируемого слоя на поверхности трения.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Усталостное изнашивание возможно как при трении качения, так и при трении скольжения и зависит от удельного давления в сопряжении, свойств материала детали и частоты циклов нагрузки.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чистом качении наблюдается контактная усталость, которая проявляется в образовании местных очагов разрушения в виде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осповидных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углублений (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питтинг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21644" cy="6741368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трении скольжения образуется износ, связанный с усталостной природой разрушения. В таких сопряжениях, как зубчатые передачи, опоры качения, кулачок—ролик, могут иметь место оба вида разрушения, так как в этих парах наблюдаются и качение и скольжение.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Молекулярно-механическое</a:t>
            </a:r>
            <a:r>
              <a:rPr lang="ru-RU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 подразделяют на </a:t>
            </a:r>
            <a:r>
              <a:rPr lang="ru-RU" sz="2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адгезионное</a:t>
            </a:r>
            <a:r>
              <a:rPr lang="ru-RU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избирательный перенос.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75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Адгезионное</a:t>
            </a:r>
            <a:r>
              <a:rPr lang="ru-RU" sz="27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</a:t>
            </a:r>
            <a:r>
              <a:rPr lang="ru-RU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происходит в связи с возникновением на отдельных участках контактирующих поверхностей молекулярных (</a:t>
            </a:r>
            <a:r>
              <a:rPr lang="ru-RU" sz="2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адгезионных</a:t>
            </a:r>
            <a:r>
              <a:rPr lang="ru-RU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взаимодействий, силы которых превосходят прочность связей поверхностного слоя материала с основным материалом детали. Проявление атомно-молекулярных связей зависит от свойств материалов контактирующих поверхностей.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526682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адгезионному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изнашиванию склонны пары с металлическими поверхностями.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Адгезионное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 выражается в глубинном выравнивании материала и переносе его с одной поверхности на другую, что приводит, как правило, к заеданию деталей.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 при заедании может возникнуть в зубчатой паре или в опорах качения при высоких контактных нагрузках и отсутствии смазки.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6433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9200" algn="just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Адгезионному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старению подвержены нагруженные трущиеся пары: подшипники, валы, оси, вкладыши скольжения.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Адгезионный вид изн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3995936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понятия о вредных процессах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любого производственного оборудования происходят процессы, связанные с постепенным снижением его рабочих характеристик и изменением свойств деталей и узлов. Накапливаясь, они могут привести к полной остановке и серьезной поломке.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вызывающие повреждения и разрушения деталей, именуют вредными.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Повреждение детали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это частичная потеря ею служебных свойств.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Разрушение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это всякий протекающий в материале или на его поверхности процесс, приводящий к невозможности выполнения деталью заданных функций.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96615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Изнашивание в условиях избирательного переноса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также характеризуется атомарными явлениями в зоне контакта и наблюдается, например, при трении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металлополимерных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пар, когда полимер переносится на поверхность металла, образуя на ней мономолекулярный слой.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в данном случае прослойки благоприятно сказывается на фрикционных характеристиках пары и приводит к резкому уменьшению интенсивности изнашивания.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Коррозионно-механическое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изнашивание подразделяют на окислительное и изнашивание при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фреттинг-коррозии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Окислительное изнашивание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возникает при наличии на поверхностях трения защитных пленок, образовавшихся в результате взаимодействия материала детали с кислородом. Существуют три формы окислительного износа: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первая образуется в результате удаления с поверхности трения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трамикроскопических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химически адсорбированных пленок;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вторая — при удалении микропленок твердых растворов и эвтектик химических соединений кислорода и металла;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третья — в результате периодического образования и отслаивания крупных слоев химических соединений кислорода и металла. </a:t>
            </a:r>
          </a:p>
          <a:p>
            <a:pPr marL="0" indent="457200" algn="just">
              <a:spcBef>
                <a:spcPts val="0"/>
              </a:spcBef>
              <a:buFontTx/>
              <a:buChar char="-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349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Окислительное изнашивание — это установившийся стационарный процесс динамического равновесия разрушения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восстановления оксидных пленок.</a:t>
            </a:r>
          </a:p>
          <a:p>
            <a:pPr marL="0" indent="349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Возникновение оксидных пленок не исключает, а ускоряет усталостное разрушение материала, так как в результате взаимодействия кислорода и металла образуются слои с повышенной хрупкостью, ускоряющей разрушение материала. </a:t>
            </a:r>
          </a:p>
          <a:p>
            <a:pPr marL="0" indent="349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Окислительному изнашиванию подвержены шейки коленчатых и распределительных валов, поршневые пальцы и втулки опоры качения. Скорость окислительного изнашивания составляет от 0,05 до 0,1 мкм/ч.</a:t>
            </a:r>
          </a:p>
          <a:p>
            <a:pPr marL="0" indent="349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Изнашивание при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фреттинг-коррозии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происходит в процессе малых относительных колебательных перемещений контактирующих металлических поверхностей в результате периодических деформаций или вибраций элементов конструкции. При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фреттинг-коррозии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наблюдаются схватывание, абразивное изнашивание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усталостно-коррозионные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явления.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Фреттинг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явление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микроразрушения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деталей, находящихся в тесном контакте в условиях вибрации малой амплитуды - от сотых долей микрона.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нагрузки характерны для заклепок, резьбовых соединений, шпонок, шлицев и штифтов, соединяющих детали механизмов.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455244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вид изнашивания характерен для поверхностей деталей в неподвижных соединениях, воспринимающих вибрационные нагрузки (например, наружные поверхности наружных колец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 роликоподшипников, поверхности отверстий в корпусах подшипников, в заклепочных соединениях, работающих при вибрационной нагрузке, и др.).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Фреттинг-коррозия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может возникать при сухом трении и в условиях смазки.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нарастания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фреттингового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старения и отслоения частичек металла последние выступают в роли абразива, усугубляя процесс.</a:t>
            </a:r>
          </a:p>
        </p:txBody>
      </p:sp>
      <p:pic>
        <p:nvPicPr>
          <p:cNvPr id="5" name="Picture 2" descr="Фрет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4188246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23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09634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Фреттинг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Фреттинг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явление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микроразрушения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деталей, находящихся в тесном контакте в условиях вибрации малой амплитуды - от сотых долей микрона.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характерны для заклепок, резьбовых соединений, шпонок, шлицев и штифтов, соединяющих детали механизмов.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Фрет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65766" cy="3107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212976"/>
            <a:ext cx="4077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нарастания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фреттингового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старения и отслоения частичек металла последние выступают в роли абразива, усугубляя процесс.</a:t>
            </a:r>
          </a:p>
        </p:txBody>
      </p:sp>
    </p:spTree>
    <p:extLst>
      <p:ext uri="{BB962C8B-B14F-4D97-AF65-F5344CB8AC3E}">
        <p14:creationId xmlns="" xmlns:p14="http://schemas.microsoft.com/office/powerpoint/2010/main" val="144415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-partners.google.com/images?q=tbn:ANd9GcSqeLx29px80JuCy2brdo3SqtEAY3fcDXPfhJYIiZJXgcRkuqE0_-n1bg:http://auto.bezmani.ru/img/samara/vaz_2108_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214842" cy="2620998"/>
          </a:xfrm>
          <a:prstGeom prst="rect">
            <a:avLst/>
          </a:prstGeom>
          <a:noFill/>
        </p:spPr>
      </p:pic>
      <p:pic>
        <p:nvPicPr>
          <p:cNvPr id="6" name="Picture 2" descr="http://images-partners.google.com/images?q=tbn:ANd9GcRd7WbVQN-OlzCcZnt32DMUncYibqgbZf6Ce3IJM3Lh4fYvqKFzfae2Myk:http://talks.guns.ru/forums/icons/forum_pictures/002503/2503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698303" cy="2786058"/>
          </a:xfrm>
          <a:prstGeom prst="rect">
            <a:avLst/>
          </a:prstGeom>
          <a:noFill/>
        </p:spPr>
      </p:pic>
      <p:pic>
        <p:nvPicPr>
          <p:cNvPr id="7" name="Picture 2" descr="http://images-partners.google.com/images?q=tbn:ANd9GcTk9rGKaIfvHUVJPPz6rh-9sv7MECjJalbEw4lc_FzE6WaNNYqyCMxl6tbO:http://www.science-education.ru/i/2011/6/gotz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14686"/>
            <a:ext cx="6858048" cy="32961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6365557"/>
            <a:ext cx="1928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86058"/>
            <a:ext cx="1928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пробоины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714620"/>
            <a:ext cx="1928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трещины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mages-partners.google.com/images?q=tbn:ANd9GcRdCIQia8Hu6K0BQydvMTuuKRwfQ0nf5tJ5xEDbszZEsYahrfHbg5rblkg:http://colorlux.by/notes/pdr/pd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3357586" cy="2740766"/>
          </a:xfrm>
          <a:prstGeom prst="rect">
            <a:avLst/>
          </a:prstGeom>
          <a:noFill/>
        </p:spPr>
      </p:pic>
      <p:pic>
        <p:nvPicPr>
          <p:cNvPr id="7" name="Picture 2" descr="http://images-partners.google.com/images?q=tbn:ANd9GcQkXfdfghbEfT9jotV8L-iywUGDSJC3lL1MqYXl5r4YLGsFeu_0xizu:http://www.rmnt.ru/pub/uploads/artc_18-03-10_1_koroz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724513" cy="2643206"/>
          </a:xfrm>
          <a:prstGeom prst="rect">
            <a:avLst/>
          </a:prstGeom>
          <a:noFill/>
        </p:spPr>
      </p:pic>
      <p:pic>
        <p:nvPicPr>
          <p:cNvPr id="8" name="Picture 2" descr="http://images-partners.google.com/images?q=tbn:ANd9GcQniDRfjS2ZV42Q6lfywKt3HhmRIEoT6jCyhFQz5wxwoCEesXjCMsME5aU:http://xn----8sbafibm4bieo8as4c0g.xn--p1ai/upload/%D0%98%D1%80%D0%B0/%D0%BA%D0%BE%D1%80%D0%BE%D0%B1%D0%BB%D0%B5%D0%BD%D0%B8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3762400" cy="3071834"/>
          </a:xfrm>
          <a:prstGeom prst="rect">
            <a:avLst/>
          </a:prstGeom>
          <a:noFill/>
        </p:spPr>
      </p:pic>
      <p:pic>
        <p:nvPicPr>
          <p:cNvPr id="9" name="Picture 2" descr="http://images-partners.google.com/images?q=tbn:ANd9GcSjKT1jh55-naVkmptEMfuT9Up2S58icgGLupMVyPWwlyaUR6P5zvFZiddB:http://www.avtopokraski.net/uploads/image/korroz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3571900" cy="29539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3000372"/>
            <a:ext cx="21310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скручивание</a:t>
            </a:r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2857496"/>
            <a:ext cx="15860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коррозия</a:t>
            </a:r>
            <a:endParaRPr lang="ru-RU" sz="2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6365557"/>
            <a:ext cx="19176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коробление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6365557"/>
            <a:ext cx="20133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разъедание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mages-partners.google.com/images?q=tbn:ANd9GcSdTDDcKXvfmtEuMYWrjFJ_FVEZR5OWZIzAQXDn62yWsfaFQ15CpWbPZA:http://yourdacia.info/images/Logan-Sandero/dvigatel/golovka-bloca-cylindrov/gol-bloka-cylindrov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643338" cy="2816698"/>
          </a:xfrm>
          <a:prstGeom prst="rect">
            <a:avLst/>
          </a:prstGeom>
          <a:noFill/>
        </p:spPr>
      </p:pic>
      <p:pic>
        <p:nvPicPr>
          <p:cNvPr id="6" name="Picture 2" descr="http://images-partners.google.com/images?q=tbn:ANd9GcSDNnxMzjBjbixS1GisrsCJOBSWYeuEnxFhPxrT-p0mdE3iODliiwPT4oMq:http://fast-service.com.ua/uploads/posts/2012-01/1326226580_nakip-na-t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607367" cy="3290904"/>
          </a:xfrm>
          <a:prstGeom prst="rect">
            <a:avLst/>
          </a:prstGeom>
          <a:noFill/>
        </p:spPr>
      </p:pic>
      <p:pic>
        <p:nvPicPr>
          <p:cNvPr id="7" name="Picture 4" descr="http://images-partners.google.com/images?q=tbn:ANd9GcR64_er5FWTty1CSyWXH5T_l7GiIlhd1Mql1_7b_Ln8ObVDoZ00KWynFKc:http://justautopart.ru/uploads/posts/2011-03/1300226747_sm_users_img-97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3500462" cy="2935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6286520"/>
            <a:ext cx="1114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Нагар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571876"/>
            <a:ext cx="12971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накипь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000372"/>
            <a:ext cx="1707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раковины</a:t>
            </a:r>
            <a:endParaRPr lang="ru-RU" sz="2600" dirty="0"/>
          </a:p>
        </p:txBody>
      </p:sp>
      <p:pic>
        <p:nvPicPr>
          <p:cNvPr id="11" name="Picture 2" descr="http://images-partners.google.com/images?q=tbn:ANd9GcSReWRT03yKfFzypd4os0cRQRYWarne0iYFMrYO819jy8Gby-Xh0b9P6xVO:http://lavr.ru/ud/202/test_12_02_10/nagar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129074"/>
            <a:ext cx="4385774" cy="27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характеристики и закономерности изнашивания деталей машин. Предельные износы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характеристики изнашивания используют следующие показатели: линейный износ, скорость изнашивания, интенсивность изнашивания, износостойкость, относительная износостойкость.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Линейный износ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это изменение размера детали (образца) в результате изнашивания в направлении, перпендикулярном поверхности трения.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 изнашивания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отношение износа к времени изнашивания. По скорости изнашивания можно судить о долговечности детали.</a:t>
            </a: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197493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вредным процессам относятся: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изнашивание рабочих поверхностей деталей вследствие трения,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разрушение и повреждение деталей под действием различных нагрузок (пластическое деформирование,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излом,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усталость металла,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тепловое и электроэрозионное разрушение,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 действием химически активных сред химическая и электрохимическая коррозия,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потеря сообщенных детали служебных свойств (размагничивание, потеря упругости) и др. </a:t>
            </a:r>
          </a:p>
        </p:txBody>
      </p:sp>
    </p:spTree>
    <p:extLst>
      <p:ext uri="{BB962C8B-B14F-4D97-AF65-F5344CB8AC3E}">
        <p14:creationId xmlns="" xmlns:p14="http://schemas.microsoft.com/office/powerpoint/2010/main" val="2966150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Интенсивность изнашивания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отношение износа к пути трения, на котором происходило изнашивание, или к объему выполненной работы.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Износостойкость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свойство материала оказывать сопротивление изнашиванию при определенных условиях трения. Износостойкость оценивается величиной, обратной скорости или интенсивности изнашивания.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Относительная износостойкость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отношение износостойкости данного материала и материала, принятого за эталон, при их изнашивании в одинаковых условиях.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Износ бывает: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нормальный;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аварийный.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или естественным, называют износ, который возникает при правильной, но длительной эксплуатации машины, т. е. в результате использования заданного ресурса ее работы.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(или прогрессирующем) называют износ, наступающий в течение короткого времени и достигающий таких размеров, что дальнейшая эксплуатация машины становится невозможной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соблюдении правил тех­нического обслуживания и своевременном ремонте машины ее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детали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изнашиваются постепенно и сравнительно медленно.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185738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изнашивания деталей машины в период эксплуатации можно представить кривой (рис. 1), выражающей изменение величины износа (зазора) за определенное время.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429156" cy="243122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11231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период приработки;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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период нормальной работы с медленным нарастанием изнашивания;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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—период быстрого нарастающего изнашивания, ведущего к потере работоспособности или аварии.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 детали называют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предельным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если дальнейшее ее использование в машине становится недопустимым из-за нарушения нормальной работы узла или машины в целом и возможности внезапного появления отказа в работе (аварии). Основные признаки появления предельных износов: повышение интенсивности изнашивания деталей (отрезок III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рисунке),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прочности и надежности деталей вследствие изменения их размеров; ухудшение служебных свойств узла, в который входит деталь (появление вибраций, снижение мощности, увеличение расхода топлива и др.). Износ является одним из критериев предельного состояния изделия.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5572164"/>
          </a:xfrm>
        </p:spPr>
        <p:txBody>
          <a:bodyPr>
            <a:noAutofit/>
          </a:bodyPr>
          <a:lstStyle/>
          <a:p>
            <a:pPr marL="72000" indent="3429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Предельным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состояние изделия (узла, детали или ее элемента), когда эксплуатация изделия должна быть прекращена, так как возникает необходимость в ремонте или техническом обслуживании. Критериями предельного состояния могут быть износ, коррозия, тепловые деформации, потеря прочности и жесткости, механические повреждения. </a:t>
            </a:r>
          </a:p>
          <a:p>
            <a:pPr marL="72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 детали называют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допустимым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если она может быть установлена в машину без ремонта и будет удовлетворительно работать в течение предстоящего межремонтного периода. Допустимый износ 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можно определить из соотношения</a:t>
            </a:r>
          </a:p>
          <a:p>
            <a:pPr marL="72000" indent="342900" algn="ctr">
              <a:spcBef>
                <a:spcPts val="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u-R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ˑТ</a:t>
            </a:r>
            <a:r>
              <a:rPr lang="ru-RU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м.п.</a:t>
            </a:r>
            <a:endParaRPr lang="ru-RU" sz="28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предельный износ;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межремонтный период.</a:t>
            </a:r>
          </a:p>
          <a:p>
            <a:pPr marL="72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предельных износов является задачей технически сложной. В большинстве случаев их устанавливают опытным путем в результате длительных наблюдений за эксплуатацией данной машины, используя при этом методы математической статистики.</a:t>
            </a: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5572164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предельный износ;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межремонтный период.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предельных износов является задачей технически сложной. В большинстве случаев их устанавливают опытным путем в результате длительных наблюдений за эксплуатацией данной машины, используя при этом методы математической статистики.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технических условиях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дефектацию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деталей при ремонте машин указывают предельные и допустимые износы быстроизнашивающихся деталей.</a:t>
            </a: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2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предельный износ;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межремонтный период.</a:t>
            </a:r>
          </a:p>
          <a:p>
            <a:pPr marL="72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предельных износов является задачей технически сложной. В большинстве случаев их устанавливают опытным путем в результате длительных наблюдений за эксплуатацией данной машины, используя при этом методы математической статистики.</a:t>
            </a:r>
          </a:p>
          <a:p>
            <a:pPr marL="72000" indent="3429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4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Износ различных групп деталей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00726"/>
          </a:xfrm>
        </p:spPr>
        <p:txBody>
          <a:bodyPr>
            <a:normAutofit lnSpcReduction="10000"/>
          </a:bodyPr>
          <a:lstStyle/>
          <a:p>
            <a:pPr marL="3600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Подшипники скольжения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преимущественно выходят из строя в результате абразивного износа и износа схватыванием, а так же вследствие усталости.</a:t>
            </a:r>
          </a:p>
          <a:p>
            <a:pPr marL="36000" lv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Подшипники качения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вследствие усталостного выкрашивания, реже – от заедания и коррозии</a:t>
            </a:r>
          </a:p>
          <a:p>
            <a:pPr marL="3600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выходят из строя в результате абразивного износа шеек, или усталостного разрушения (поломка)</a:t>
            </a:r>
          </a:p>
          <a:p>
            <a:pPr marL="3600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Цепные передачи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выходят из строя в результате износа цепей в шарнирах, ведущим видом износа является абразивный.</a:t>
            </a:r>
          </a:p>
          <a:p>
            <a:pPr marL="36000" lv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Резьбовые соединения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выходят из строя вследствие усталости винтов, обрывов, смятии резьбы.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sz="27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lv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428604"/>
            <a:ext cx="9001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Зубчатые передачи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работающие в условиях хорошей смазки и защиты от абразива, выходят из строя в результате усталостного выкрашивания. </a:t>
            </a:r>
          </a:p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неудовлетворительной защиты передач от повреждения и плохой фильтрации масел преобладает абразивный износ.</a:t>
            </a:r>
          </a:p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переключаемых зубчатых передачах в основном изнашиваются торцы зубьев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качества обработки поверхностей деталей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357298"/>
            <a:ext cx="900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исследовании процесса изнашивания деталей машин и оборудования установлено, что существует три периода износа:</a:t>
            </a:r>
          </a:p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начальный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или приработки трущихся поверхностей</a:t>
            </a:r>
          </a:p>
        </p:txBody>
      </p:sp>
      <p:pic>
        <p:nvPicPr>
          <p:cNvPr id="4" name="Рисунок 3" descr="http://upinip.narod.ru/otviti/68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38" y="3143248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500438"/>
            <a:ext cx="52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нормального (установившегося) износа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когда износ происходит с постоянной скоростью</a:t>
            </a:r>
          </a:p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прогрессирующего износа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резкое ухудшение условий работы узлов трения.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428604"/>
            <a:ext cx="900115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Интенсивность износа в первом периоде – периоде приработки примерно в 2 раза больше, чем в при нормальном износе. Для увеличения срока службы деталей необходимо максимально сократить период приработки.</a:t>
            </a:r>
          </a:p>
          <a:p>
            <a:pPr indent="45720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достигается соответствующей обработкой поверхностей трущихся деталей.</a:t>
            </a:r>
          </a:p>
          <a:p>
            <a:pPr indent="45720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поверхностного слоя деталей определяется совокупностью характеристик шероховатости, волнистости, физико-механических свойств, микроструктуры металла и остаточных напряжений.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784976" cy="671514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Износом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или старением, называют постепенное снижение эксплуатационных характеристик изделий, узлов или оборудования в результате изменения их формы, размеров или физико-химических свойств. Эти изменения возникают постепенно и накапливаются в ходе эксплуатации. Существует много факторов, определяющих скорость старения. Негативно сказываются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статические, импульсные или периодические механические нагрузки;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температурный режим, особенно экстремальный.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Замедляют старение следующие факторы: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конструктивные решения;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современных и качественных смазочных материалов;</a:t>
            </a:r>
          </a:p>
          <a:p>
            <a:pPr marL="0" indent="457200" algn="just">
              <a:spcBef>
                <a:spcPts val="0"/>
              </a:spcBef>
              <a:buFontTx/>
              <a:buChar char="-"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663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189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Шероховатость поверхности и критерии ее оценки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3357586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Поверхности всех деталей после механической обработки не являются идеально гладкими, так как режущие кромки инструмента оставляют на поверхности следы в виде определенных неровностей и гребешков.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Совокупность всех неровностей с относительно малыми шагами на базовой длине называется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шероховатостью.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tudopedia.ru/aviadvigatelestroenie/Untitled-4_clip_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446996"/>
            <a:ext cx="4203744" cy="241100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899592" y="6500834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500834"/>
          </a:xfrm>
        </p:spPr>
        <p:txBody>
          <a:bodyPr>
            <a:noAutofit/>
          </a:bodyPr>
          <a:lstStyle/>
          <a:p>
            <a:pPr marL="36000" indent="283464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ремонте машин необходимо выбирать технологию окончательной обработки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леталей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так, чтобы размеры неровностей соответствовали заданной шероховатости.</a:t>
            </a:r>
          </a:p>
          <a:p>
            <a:pPr marL="36000" indent="283464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меньше шероховатость детали, тем меньше она изнашивается от трения в сопряжении с  поверхностью другой детали. Значительная шероховатость снижает прочность деталей, особенно при переменных нагрузках.</a:t>
            </a:r>
          </a:p>
          <a:p>
            <a:pPr marL="36000" indent="283464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 2789-59 установлено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классов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чистоты поверхности. Самый чистые поверхности оцениваются по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классу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самые грубые – по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первому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6000" indent="283464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Каждому классу соответствует параметр шероховатости –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мкм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Вид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обработки определяется классом шероховатости.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первого класса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320 мкм, второму – 160 мкм, третьему – 80 мкм и т.д.(это точение черновое).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Притирка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доводка соответствует 8 …14 классам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0,5 мкм)</a:t>
            </a:r>
          </a:p>
          <a:p>
            <a:pPr marL="36000" indent="283464">
              <a:spcBef>
                <a:spcPts val="0"/>
              </a:spcBef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283464">
              <a:spcBef>
                <a:spcPts val="0"/>
              </a:spcBef>
              <a:buNone/>
            </a:pP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00306"/>
            <a:ext cx="8786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403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9790"/>
          <a:stretch>
            <a:fillRect/>
          </a:stretch>
        </p:blipFill>
        <p:spPr bwMode="auto">
          <a:xfrm>
            <a:off x="-2547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71612"/>
            <a:ext cx="8543956" cy="507209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Коррозия это: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результат воздействия от ремонта.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результат действия сил трения при скольжении одной детали по другой;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прилипание (схватывание) одной поверхности к другой;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результат воздействия воды, воздуха, химических веществ, температуры;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37952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857232"/>
            <a:ext cx="5408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Выбрать правильный ответ</a:t>
            </a:r>
            <a:endParaRPr lang="ru-RU" sz="3200" b="1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Изнашивание: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процесс изменения деталей только по форме;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необратимый процесс изменения деталей только по размерам;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необратимый процесс изменения размеров деталей во время эксплуатации;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восстанавливаемый параметр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Величина и характер износа деталей зависят от: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физико-механических свойств верхних слоев металла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иусловий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сопрягаемых поверхностей;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давления, относительной скорости перемещения;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условий смазки, степени шероховатости поверхности;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всех перечисленных факторов.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должна быть шероховатость поверхностей тел трения при трении скольжения?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минимальной для всех материалов: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оптимальной в зависимости от свойств материалов тел трения и условий работы пары трения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заданной точной величиной не зависящей от свойств материалов тел трения и условий работы пары трения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Интенсивность изнашивания деталей оборудования в большей степени зависит от: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условий, режима их работы и материала;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удельного усилия и скорости скольжения;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температуры в зоне сопряжения и от окружающей среды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неправильной эксплуатации оборудования.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сборке зубчатых передач необходимо проверять: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радиальное биение зубчатых колес;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торцовое биение зубчатых колес;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боковой зазор и степень прилегания рабочих поверхностей зубьев;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все перечисленные варианты.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изменится прочность соединения при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запресовке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если охватывающая деталь будет нагрета? </a:t>
            </a:r>
          </a:p>
          <a:p>
            <a:pPr marL="0" indent="457200" fontAlgn="base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прочность соединения увеличится</a:t>
            </a:r>
          </a:p>
          <a:p>
            <a:pPr marL="0" indent="457200" fontAlgn="base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прочность соединения остается без изменения</a:t>
            </a:r>
          </a:p>
          <a:p>
            <a:pPr marL="0" indent="457200" fontAlgn="base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прочность соединения уменьшится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57150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Трение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между взаимодействующими деталями образуется масляный клин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Сухое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Жидкостное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Граничное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9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износ это: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результат воздействия от ремонта.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результат действия сил трения при скольжении одной детали по другой;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прилипание (схватывание) одной поверхности к другой;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результат воздействия воды, воздуха, химических веществ, температуры;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7151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вид изнашивания наиболее распространен у нагруженных подшипников качения: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при заедании;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усталостное;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эррозионное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окислительное;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газоабразивное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Предельно допустимый износ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это снижение прочности и надежности деталей;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величина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износа детали,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которой дальнейшая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эксплуатация этой детали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недопустима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это такой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 детали, при котором ее дальнейшее использование может привести к отказу узла или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машины;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износ до допустимого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времени. 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7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эксплуатации;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своевременное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обслуживание,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 –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предупредительные ремонты.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снижения эксплуатационных характеристик снижается также и потребительская стоимость изделий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01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71" y="188640"/>
            <a:ext cx="9001156" cy="61653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Усталостное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изнашивание это: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изнашивание при наличии на поверхностях трения защитных пленок;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изнашивание соприкасающихся тел при малых колебательных перемещениях;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изнашивание в результате схватывания и глубинного вырывания материала;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изнашивание поверхности в результате воздействия потока жидкости или газа;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Д) изнашивание в результате повторного деформирования микрообъемов материала.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spcBef>
                <a:spcPts val="0"/>
              </a:spcBef>
              <a:buNone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9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209" y="2204864"/>
            <a:ext cx="50132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или нет ошибок – «5»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2-3 ошибки – «4»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4-7 ошибок – «3»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олее 8 ошибок – «2»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5740" y="202814"/>
            <a:ext cx="57294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Критерии оценки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cdn4.vectorstock.com/i/1000x1000/87/73/builder-in-helmet-standing-and-holding-order-paper-vector-122287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32" b="7421"/>
          <a:stretch/>
        </p:blipFill>
        <p:spPr bwMode="auto">
          <a:xfrm>
            <a:off x="5632837" y="1484784"/>
            <a:ext cx="3424714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92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326" y="1064588"/>
            <a:ext cx="73901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cap="all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1г; 2в; 3г; 4б; 5а; 6б; 7а</a:t>
            </a:r>
            <a:r>
              <a:rPr lang="ru-RU" sz="4000" b="1" cap="all" spc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b="1" cap="all" spc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8Б</a:t>
            </a:r>
            <a:r>
              <a:rPr lang="ru-RU" sz="4000" b="1" cap="none" spc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9Б; 10Б; 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11В, 12Д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2675" y="202814"/>
            <a:ext cx="2375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ЭТАЛОН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s://thumbs.dreamstime.com/b/worker-13448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29798"/>
            <a:ext cx="3951213" cy="3948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83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4702" y="202814"/>
            <a:ext cx="8231549" cy="1333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 </a:t>
            </a:r>
          </a:p>
          <a:p>
            <a:pPr algn="ctr">
              <a:lnSpc>
                <a:spcPct val="80000"/>
              </a:lnSpc>
            </a:pPr>
            <a:r>
              <a:rPr lang="ru-RU" sz="5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работу на занятии</a:t>
            </a:r>
            <a:endParaRPr lang="ru-RU" sz="5000" b="1" cap="none" spc="50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0-tub-ru.yandex.net/i?id=d25df67c9b04133c178b8859d71a35de&amp;ref=rim&amp;n=33&amp;w=189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472608" cy="434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23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вредных процессов по скорости их протекания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429288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скорости протекания вредные процессы разделяют на три группы: быстропротекающие, средней скорости и медленные.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быстропротекающим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процессам относятся колебания рабочих нагрузок, вибрации узлов, изменение сил трения в подвижных соединениях. Периодичность изменения быстропротекающих процессов может измеряться долями секунды.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процессам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скорости, измеряемым минутами и часами, относятся климатические условия эксплуатации: температуры окружающей среды и самой машины, влажность среды. </a:t>
            </a:r>
          </a:p>
        </p:txBody>
      </p:sp>
    </p:spTree>
    <p:extLst>
      <p:ext uri="{BB962C8B-B14F-4D97-AF65-F5344CB8AC3E}">
        <p14:creationId xmlns="" xmlns:p14="http://schemas.microsoft.com/office/powerpoint/2010/main" val="29661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медленным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процессам, измеряемым сутками и месяцами, относятся изнашивание деталей, коррозия, усталость металла и др.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Полностью ликвидировать вредные процессы нельзя.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Замедлить их протекание можно путем проведения технического обслуживания и текущих ремонтов, что обеспечивает поддержание машины в работоспособном состоянии. Однако со временем работоспособность машины, несмотря на проводимые технические обслуживания и текущие ремонты, снижается, и эксплуатация машины становится экономически нецелесообразной или технически невозможной.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этом случае машины подлежат капитальному ремонту или списанию после неоднократного капитального ремонта.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96615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Трение в составных частях машин и оборудования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357850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трение есть явление сопротивления относительному перемещению, возникающее между двумя телами в зонах соприкосновения поверхностей по касательным к ним. С целью упрощения терминологии внешнее трение далее именуется просто трением.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Различают трение покоя и движения. Трение покоя — это трение двух тел при предварительном смещении. Трение движения — это трение двух тел, находящихся в относительном движении.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вида относительного движения различают трение скольжения, трение качения и трение качения с проскальзыванием.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2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Примерами трения качения с проскальзыванием являются трение между зубьями колес в зубчатых передачах, трение шариков и роликов по поверхностям колец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 роликоподшипников.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наличия между трущимися телами смазки различают трение сухое, граничное и жидкостное.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Сухое трение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это трение движения двух твердых тел без смазки на соприкасающихся поверхностях. Оно может быть получено в чистом виде в условиях абсолютного вакуума, т.е. при отсутствии воздействия окружающей среды. В практике к условиям сухого трения несколько приближается работа звеньев гусениц на песчаном сухом грунте.</a:t>
            </a:r>
          </a:p>
        </p:txBody>
      </p:sp>
    </p:spTree>
    <p:extLst>
      <p:ext uri="{BB962C8B-B14F-4D97-AF65-F5344CB8AC3E}">
        <p14:creationId xmlns="" xmlns:p14="http://schemas.microsoft.com/office/powerpoint/2010/main" val="70621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2341</Words>
  <Application>Microsoft Office PowerPoint</Application>
  <PresentationFormat>Экран (4:3)</PresentationFormat>
  <Paragraphs>258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Процессы, ухудшающие техническое состояние оборудования. Изнашивание деталей машин</vt:lpstr>
      <vt:lpstr>Общие понятия о вредных процессах</vt:lpstr>
      <vt:lpstr>Слайд 3</vt:lpstr>
      <vt:lpstr>Слайд 4</vt:lpstr>
      <vt:lpstr>Слайд 5</vt:lpstr>
      <vt:lpstr>Классификация вредных процессов по скорости их протекания</vt:lpstr>
      <vt:lpstr>Слайд 7</vt:lpstr>
      <vt:lpstr>Трение в составных частях машин и оборудования </vt:lpstr>
      <vt:lpstr>Слайд 9</vt:lpstr>
      <vt:lpstr>Слайд 10</vt:lpstr>
      <vt:lpstr>Причины и характеристики изнашивания деталей машин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Основные характеристики и закономерности изнашивания деталей машин. Предельные износы</vt:lpstr>
      <vt:lpstr>Слайд 30</vt:lpstr>
      <vt:lpstr>Слайд 31</vt:lpstr>
      <vt:lpstr>Слайд 32</vt:lpstr>
      <vt:lpstr>Слайд 33</vt:lpstr>
      <vt:lpstr>Слайд 34</vt:lpstr>
      <vt:lpstr>Слайд 35</vt:lpstr>
      <vt:lpstr>Износ различных групп деталей</vt:lpstr>
      <vt:lpstr>Слайд 37</vt:lpstr>
      <vt:lpstr>Влияние качества обработки поверхностей деталей</vt:lpstr>
      <vt:lpstr>Слайд 39</vt:lpstr>
      <vt:lpstr>Шероховатость поверхности и критерии ее оценки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Процессы, ухудшающие техническое состояние оборудования. Изнашивание деталей машин</dc:title>
  <dc:creator>Пользователь Windows</dc:creator>
  <cp:lastModifiedBy>Irbis</cp:lastModifiedBy>
  <cp:revision>30</cp:revision>
  <dcterms:created xsi:type="dcterms:W3CDTF">2023-08-17T02:25:31Z</dcterms:created>
  <dcterms:modified xsi:type="dcterms:W3CDTF">2023-09-18T05:56:06Z</dcterms:modified>
</cp:coreProperties>
</file>