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58" r:id="rId15"/>
    <p:sldId id="263" r:id="rId16"/>
    <p:sldId id="264" r:id="rId17"/>
    <p:sldId id="286" r:id="rId18"/>
    <p:sldId id="318" r:id="rId19"/>
    <p:sldId id="319" r:id="rId20"/>
    <p:sldId id="320" r:id="rId21"/>
    <p:sldId id="328" r:id="rId22"/>
    <p:sldId id="298" r:id="rId23"/>
    <p:sldId id="311" r:id="rId24"/>
    <p:sldId id="312" r:id="rId25"/>
    <p:sldId id="313" r:id="rId26"/>
    <p:sldId id="299" r:id="rId27"/>
    <p:sldId id="300" r:id="rId28"/>
    <p:sldId id="301" r:id="rId29"/>
    <p:sldId id="303" r:id="rId30"/>
    <p:sldId id="308" r:id="rId31"/>
    <p:sldId id="309" r:id="rId32"/>
    <p:sldId id="265" r:id="rId33"/>
    <p:sldId id="266" r:id="rId34"/>
    <p:sldId id="262" r:id="rId35"/>
    <p:sldId id="268" r:id="rId36"/>
    <p:sldId id="269" r:id="rId37"/>
    <p:sldId id="322" r:id="rId38"/>
    <p:sldId id="324" r:id="rId39"/>
    <p:sldId id="329" r:id="rId40"/>
    <p:sldId id="330" r:id="rId41"/>
    <p:sldId id="331" r:id="rId42"/>
    <p:sldId id="332" r:id="rId43"/>
    <p:sldId id="333" r:id="rId44"/>
    <p:sldId id="278" r:id="rId45"/>
    <p:sldId id="283" r:id="rId46"/>
    <p:sldId id="279" r:id="rId47"/>
    <p:sldId id="280" r:id="rId48"/>
    <p:sldId id="284" r:id="rId49"/>
    <p:sldId id="285" r:id="rId50"/>
    <p:sldId id="325" r:id="rId51"/>
    <p:sldId id="282" r:id="rId52"/>
    <p:sldId id="326" r:id="rId53"/>
    <p:sldId id="327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E0D"/>
    <a:srgbClr val="2B100F"/>
    <a:srgbClr val="4D1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2BBB-ED73-42DF-BC0F-758E9451187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0BC9-3BE8-4C50-AF80-BF4A368DD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27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2BBB-ED73-42DF-BC0F-758E9451187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0BC9-3BE8-4C50-AF80-BF4A368DD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03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2BBB-ED73-42DF-BC0F-758E9451187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0BC9-3BE8-4C50-AF80-BF4A368DD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47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2BBB-ED73-42DF-BC0F-758E9451187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0BC9-3BE8-4C50-AF80-BF4A368DD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4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2BBB-ED73-42DF-BC0F-758E9451187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0BC9-3BE8-4C50-AF80-BF4A368DD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85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2BBB-ED73-42DF-BC0F-758E9451187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0BC9-3BE8-4C50-AF80-BF4A368DD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47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2BBB-ED73-42DF-BC0F-758E9451187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0BC9-3BE8-4C50-AF80-BF4A368DD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40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2BBB-ED73-42DF-BC0F-758E9451187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0BC9-3BE8-4C50-AF80-BF4A368DD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32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2BBB-ED73-42DF-BC0F-758E9451187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0BC9-3BE8-4C50-AF80-BF4A368DD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44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2BBB-ED73-42DF-BC0F-758E9451187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0BC9-3BE8-4C50-AF80-BF4A368DD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73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2BBB-ED73-42DF-BC0F-758E9451187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0BC9-3BE8-4C50-AF80-BF4A368DD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67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C2BBB-ED73-42DF-BC0F-758E9451187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F0BC9-3BE8-4C50-AF80-BF4A368DD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98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8208912" cy="208823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МДК 02.01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обслуживание промышленного оборудования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ПМ.02 Техническое обслуживание и ремонт промышленного оборудования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598375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552728"/>
          </a:xfrm>
        </p:spPr>
        <p:txBody>
          <a:bodyPr>
            <a:noAutofit/>
          </a:bodyPr>
          <a:lstStyle/>
          <a:p>
            <a:pPr marL="0" lv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Проводить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входной контроль ответственного оборудования;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облюдать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требований регламента эксплуатации оборудования с техническим требованиями изготовителя к режимам эксплуатации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Внедрять систему автоматического контроля технических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параметров оборудования 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систему блокировки,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предусматривает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отключение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оборудования, технологического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агрегата при появлении неисправностей.</a:t>
            </a:r>
          </a:p>
          <a:p>
            <a:pPr marL="0" lvl="0" indent="457200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7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048672"/>
          </a:xfrm>
        </p:spPr>
        <p:txBody>
          <a:bodyPr>
            <a:noAutofit/>
          </a:bodyPr>
          <a:lstStyle/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Неисправности оборудования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могут выражаться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изменении первоначальных форм, размеров и массы деталей машин, структуры материала и механических свойств, а так же в изменении качества поверхностей и в нарушении взаимного расположения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деталей в узлах.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Нарушение взаимного расположения деталей выражается в отсутствии центровки, параллельности и перпендикулярности валов и осей. 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Неисправности сопряжений происходят из-за нарушения посадок, установленных зазоров и ослабления креплений элементов машин.</a:t>
            </a:r>
          </a:p>
          <a:p>
            <a:pPr marL="3600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Нарушение посадок неподвижных соединений проявляется в изменении величины натяга и относительного смещения деталей.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547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Неисправности машин и механизмов</a:t>
            </a:r>
            <a:endParaRPr lang="ru-RU" sz="32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51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8640"/>
            <a:ext cx="8715436" cy="645507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подвижных соединениях нарушение посадок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приводит к появлению и увеличению динамических нагрузок (ударов) и повышению температуры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сопряжениях.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Пример: В зубчатых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передачах наблюдается увеличение радиального и бокового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зазоров из – за износа профиля зуба, посадочного отверстия зубчатого колеса. В передачах наблюдается шум, стук.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Ослабление креплений приводит к увеличению динамических нагрузок, потере жесткости базовых деталей или к нарушению герметичности сопряжений и систем.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изменение технического состояния оборудования оказывает влияние износ деталей. </a:t>
            </a:r>
          </a:p>
        </p:txBody>
      </p:sp>
    </p:spTree>
    <p:extLst>
      <p:ext uri="{BB962C8B-B14F-4D97-AF65-F5344CB8AC3E}">
        <p14:creationId xmlns:p14="http://schemas.microsoft.com/office/powerpoint/2010/main" val="157705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6632"/>
            <a:ext cx="8822214" cy="674136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Износ деталей машин ведет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изменению рабочих скоро­стей, мощности, крутящих моментов, расходу потребляемой энергии 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материалов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снижению производительности и ухудшению качества выпускаемой продукции.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того чтобы предупредить возникновение неисправностей и отказов в работе оборудования, предусматривается техническое обслуживание на основе системы ТО и Р.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Своевременность и качественное выполнение технического обслуживания важны, так как износ деталей, помимо ухудшения эксплуатационных характеристик машины, ведет также к снижению ее эксплуатационной надежности.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16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801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2B10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понятия и определения </a:t>
            </a:r>
            <a:r>
              <a:rPr lang="ru-RU" sz="3200" b="1" dirty="0" err="1" smtClean="0">
                <a:solidFill>
                  <a:srgbClr val="2B10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СТОиР</a:t>
            </a:r>
            <a:endParaRPr lang="ru-RU" sz="3200" b="1" dirty="0">
              <a:solidFill>
                <a:srgbClr val="2B100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61662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поддержания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в исправном состоянии и постоянной работоспособности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промышленных предприятиях отрасли применяется система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СТОиР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 закреплена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отрасли.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технического обслуживания (ТО) 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ремонта (Р)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совокупность взаимосвязанных технических средств, документации, исполнителей, которые необходимы для поддержания и восстановления качества использования оборудования.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СТОиР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система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ППР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основана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планировании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ремонтов и носит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предупредительный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665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ППР – это комплекс организационно-технических мероприятий, которые проводятся в плановом порядке при соблюдении заданных условий и режимов эксплуатации.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СТОиР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ППР разрабатываются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проводятся при эксплуатации оборудования с обязательным выполнением инструкций заводов-изготовителей, а также требований к техническому состоянию оборудования и правил безопасной эксплуатации, установленных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Ростехнадзором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191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68580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означает, что все мероприятия по поддержанию работоспособности оборудования выполняются в соответствии с годовыми и месячными графиками, составленными так, чтобы предупредить преждевременный и неожиданный выход оборудования из строя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Планово-предупредительный характер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26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СТОиР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(и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ППР)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проведением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заданной периодичностью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ремонтов,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сроки выполнения и материально-техническое обеспечение которых планируется заранее;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выполнением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полном объеме операций ТО,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обеспечивают безотказную работу оборудования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сокращением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нахождения оборудования в ремонте (в первую очередь капитальном);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обеспечением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сроков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оборудования, установленных заводом - изготовителем.</a:t>
            </a:r>
            <a:endParaRPr lang="ru-RU" sz="26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467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68580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Основу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СТОиР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составляет сочетание технического обслуживания и планово-предупредительных ремонтов технологического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оборудования.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ТОиР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предусматривает следующие виды обслуживания и ремонтов: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техническое обслуживание;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текущий ремонт;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капитальный ремонт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Техническое обслуживание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это комплекс работ, направленных на поддержание работоспособности машины при подготовке к использованию. Техническое обслуживание предусматривает обязательный по плану периодический объем работ, который заранее установлен для данной машины в определенных условиях эксплуатации. 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736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82182" y="116632"/>
            <a:ext cx="871543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7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Ремонт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комплекс работ по восстановлению работоспособности машины. Объем ремонтных работ зависит от качества технического обслуживания и управления машиной.</a:t>
            </a:r>
          </a:p>
          <a:p>
            <a:pPr indent="457200" algn="just"/>
            <a:r>
              <a:rPr lang="ru-RU" sz="27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Межремонтное обслуживание</a:t>
            </a:r>
            <a:r>
              <a:rPr lang="ru-RU" sz="275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это повседневный уход и надзор за оборудованием, проведение регулировок и ремонтных работ в период его эксплуатации без нарушения процесса производства. Оно выполняется во время перерывов в работе оборудования (в нерабочие смены, на стыке смен и т.д.) дежурным персоналом ремонтной службы цеха.</a:t>
            </a:r>
          </a:p>
          <a:p>
            <a:pPr indent="457200" algn="just"/>
            <a:r>
              <a:rPr lang="ru-RU" sz="27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Периодические осмотры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- это комплекс, включающий осмотры, промывки, испытания на точность и прочие профилактические операции, проводимые по плану через определенное количество отработанных 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машиной 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часов.</a:t>
            </a:r>
          </a:p>
          <a:p>
            <a:pPr indent="457200" algn="just"/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056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82182" y="116632"/>
            <a:ext cx="8715436" cy="12380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7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Текущий ремонт – 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проводится в процессе эксплуатации для гарантированного обеспечения работоспособности оборудования. Он заключается в замене и восстановлении отдельных частей 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деталей, узлов, агрегатов) и их регулировке. </a:t>
            </a:r>
          </a:p>
          <a:p>
            <a:pPr indent="457200" algn="just"/>
            <a:r>
              <a:rPr lang="ru-RU" sz="27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Капитальный ремонт 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выполняется с целью полного или близкого к полному ресурса оборудования с заменой или восстановлением всех его частей, включая базовые узлы (корпуса, рамы, станины и </a:t>
            </a:r>
            <a:r>
              <a:rPr lang="ru-RU" sz="27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т.п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и их регулировке. </a:t>
            </a:r>
          </a:p>
          <a:p>
            <a:pPr indent="457200" algn="just"/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процессе капитального ремонта восстанавливается первоначальная точность, мощность и производительность оборудования.  Затраты на капитальный ремонт относятся за счет амортизационных отчислений на оборудование.</a:t>
            </a:r>
          </a:p>
          <a:p>
            <a:pPr indent="457200" algn="just"/>
            <a:endParaRPr lang="ru-RU" sz="27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7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7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7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7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7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7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Ремонтный цикл (цикл технических обслуживаний) 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наименьший повторяющийся период эксплуатации оборудования, в течении которого проводятся в определенной последовательности установленные виды ТО и ремонта, предусмотренные нормативной документацией.</a:t>
            </a:r>
            <a:endParaRPr lang="ru-RU" sz="27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129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784976" cy="187220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 а 1 Система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технического обслуживания промышленного оборудования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919" y="4365104"/>
            <a:ext cx="8856984" cy="7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250E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 – лекция к занятию 1</a:t>
            </a:r>
            <a:endParaRPr lang="ru-RU" sz="2800" b="1" dirty="0">
              <a:solidFill>
                <a:srgbClr val="250E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199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82182" y="7450"/>
            <a:ext cx="871029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Межремонтный период (час)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промежуток времени между двумя последовательно проведенными одноименными ремонтами (Т или К).</a:t>
            </a:r>
          </a:p>
          <a:p>
            <a:pPr indent="457200" algn="just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Цикл технического обслуживания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- это наименьшие повторяющиеся интервалы времени или наработка изделия, в течение которых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определенной последовательности в соответствии с требованиями нормативно-технической документации все установленные виды периодического технического обслуживания.</a:t>
            </a:r>
          </a:p>
          <a:p>
            <a:pPr indent="457200" algn="just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технического обслуживания (ремонта)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- это интервал времени или наработка между данным видом технического обслуживания (ремонта) и последующим таким же видом или другим большей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399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82182" y="7450"/>
            <a:ext cx="8710298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технического обслуживания (ремонта)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- это календарное время проведения одного технического обслуживания (ремонта) данного вида.</a:t>
            </a:r>
          </a:p>
          <a:p>
            <a:pPr indent="457200" algn="just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Трудоемкость технического обслуживания (ремонта)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- это трудозатраты на проведение одного технического обслуживания (ремонта) данного вида.</a:t>
            </a:r>
          </a:p>
          <a:p>
            <a:pPr indent="457200" algn="just"/>
            <a:endParaRPr lang="ru-RU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701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362216" cy="7969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Техническое обслуживание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857232"/>
            <a:ext cx="871543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зависимости от характера и объема проводимых работ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СТОиР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предусматривает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ежесменное (ЕО) и периодическое (ПТО) техническое обслуживание.</a:t>
            </a:r>
          </a:p>
          <a:p>
            <a:pPr indent="457200" algn="just"/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Ежесменное техническое обслуживание</a:t>
            </a:r>
            <a:r>
              <a:rPr lang="ru-RU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является основным профилактическим мероприятием, которое обеспечивает надежную работу оборудования между ремонтами.</a:t>
            </a:r>
          </a:p>
          <a:p>
            <a:pPr indent="457200" algn="just"/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Проводится ежесменное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техническое обслуживание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процессе работы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оборудования,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остановки технологического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процесса,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использованием перерывов, нерабочих дней и смен. Допускается кратковременная остановка оборудования (отключение сетей) в соответствии с местными инструкциями. </a:t>
            </a:r>
          </a:p>
        </p:txBody>
      </p:sp>
    </p:spTree>
    <p:extLst>
      <p:ext uri="{BB962C8B-B14F-4D97-AF65-F5344CB8AC3E}">
        <p14:creationId xmlns:p14="http://schemas.microsoft.com/office/powerpoint/2010/main" val="774992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66936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ежесменного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входят: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надзор за работой оборудования, эксплуатационный уход, содержание оборудования в исправном состоянии,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соблюдение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эксплуатации и режима работы оборудования в соответствии с инструкций завода-изготовителя;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загрузку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в соответствии с паспортными данными, недопущение перегрузки оборудования, кроме случаев, оговоренных в инструкции по эксплуатации;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соблюдение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установленных при данных условиях эксплуатации режимов работы;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поддержание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необходимого режима охлаждения деталей и узлов оборудования,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подвержены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повышенному нагреву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953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ежесменную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смазку, наружную чистку и уборку эксплуатируемого оборудования и помещений;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соблюдение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остановки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технологических агрегатов, установленного инструкцией завода-изготовителя;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немедленную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остановку оборудования в случае нарушений его нормальной работы,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ведет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выходу оборудования из строя, принятие мер по выявлению и устранению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выявление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изношенности легкодоступных для осмотра узлов и деталей и их своевременную замену;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проверку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нагрева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трущихся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поверхностей, проверку состояния масляных и охлаждающих систем, продувку и дренаж трубопроводов и специальных устройств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245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проверку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исправности заземлений, отсутствия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подтеков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жидкостей и пропуска газов, состояния тепловой изоляции и противокоррозионной защиты, состояния ограждающих устройств и т. д.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Выявленные дефекты и неисправности должны устраняться в возможно короткие сроки силами технологического и дежурного ремонтного персонала данной смены, и фиксироваться в сменном журнале.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Сменный журнал по учету работ ежесменного ТО является основным первичным документом, в котором отражается техническое состояние и работоспособность действующего оборудования, и служит для контроля работы дежурного ремонтного персонала.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Сменный журнал проверяется начальниками смен  (мастерами) или бригадирами ремонтной бригады цеха. </a:t>
            </a:r>
          </a:p>
        </p:txBody>
      </p:sp>
    </p:spTree>
    <p:extLst>
      <p:ext uri="{BB962C8B-B14F-4D97-AF65-F5344CB8AC3E}">
        <p14:creationId xmlns:p14="http://schemas.microsoft.com/office/powerpoint/2010/main" val="2343947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116632"/>
            <a:ext cx="87154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Периодическое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техническое обслуживание</a:t>
            </a:r>
            <a:r>
              <a:rPr lang="ru-RU" sz="27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–выполняется</a:t>
            </a:r>
            <a:r>
              <a:rPr lang="ru-RU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через установленные значения наработки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оборудования или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интервалы вре­мени. На выполнение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периодического ТО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специально предусматривается время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простоя оборудования.</a:t>
            </a:r>
          </a:p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Периодическое ТО может проводиться во время планово-периодической остановки оборудования в соответствии с требованиями технологических регламентов.  Основным назначением периодического ТО является устранение дефектов, которые не могут быть обнаружены или устранены в период работы оборудования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4357694"/>
            <a:ext cx="8786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831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16632"/>
            <a:ext cx="87154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зависимости от характера и объема предстоящих работ для проведения периодического ТО может привлекаться ремонтный персонал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производственного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цеха или централизованного ремонтного подразделения.</a:t>
            </a:r>
          </a:p>
          <a:p>
            <a:pPr indent="457200"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оборудования к периодическому ТО проводится обслуживающим персоналом под руководством мастеров смен, несущих персональную ответственность.</a:t>
            </a:r>
          </a:p>
          <a:p>
            <a:pPr indent="457200"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Типовой перечень работ, которые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рекомендуются (или планируются)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 выполнению во время периодического ТО, должен составляться в виде приложения к ремонтному журналу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29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1303" y="116632"/>
            <a:ext cx="87154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технического обслуживания производятся в соответствии с инструкцией завода-изготовителя или ПТЭ. При отсутствии заводской документации, инструкции по ТО должны разрабатываться и утверждаться непосредственно на предприятии.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«Инструкции по рабочему месту» содержатся вопросы ТО, то составление других инструкций не требуется.</a:t>
            </a:r>
          </a:p>
          <a:p>
            <a:pPr indent="457200" algn="just"/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75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198"/>
            <a:ext cx="8229600" cy="10081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solidFill>
                  <a:srgbClr val="4D1C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и планирование работ по техническому обслуживанию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3325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Ежесменное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 проводится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ежесменно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работы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оборудования.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кратковременная остановка оборудования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местными инструкциями.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выполнение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периодического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 предусматривается время простоя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Периодическое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 планируется по годовым и месячным план-графикам наравне с ремонтами и реализуется в форме плановых ТО, плановых контрольных технических осмотров, проверок, испытаний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и трудоемкость периодического ТО не могут быть выше показателей для текущего ремонта наименьшей сложности.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517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2547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Аварии и неисправности оборудования</a:t>
            </a:r>
            <a:endParaRPr lang="ru-RU" sz="32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50206" cy="5715040"/>
          </a:xfrm>
        </p:spPr>
        <p:txBody>
          <a:bodyPr>
            <a:no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Оборудование по производству строительных материалов работает в исключительно тяжелых эксплуатационных  условиях.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детали и узлы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оборудования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действуют значительные знакопеременные нагрузки. Детали и узлы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подвергаются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воздействию абразивных частиц перерабатываемого материала и высоких температур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процессов производства.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" indent="3429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Специфические условия работы оборудования, а так же естественные внутренние явления,  которые происходят между сопряженными деталями, ведут к ухудшению технического состояния оборудования и появлению неисправностей. </a:t>
            </a:r>
          </a:p>
        </p:txBody>
      </p:sp>
    </p:spTree>
    <p:extLst>
      <p:ext uri="{BB962C8B-B14F-4D97-AF65-F5344CB8AC3E}">
        <p14:creationId xmlns:p14="http://schemas.microsoft.com/office/powerpoint/2010/main" val="1937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ходе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периодического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 проводят контроль (диагностирование) оборудования, регулировки механизмов,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чистка, смазка, продувка, добавка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смена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изоляционных материалов и смазочных масел, выявляют дефекты эксплуатации и нарушения правил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Уточняют составы и объемы работ, которые подлежащих выполнению при очередном текущем или капитальном ремонте.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Обнаруженные при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периодическом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 отклонения от нормальной работы оборудования и  не требуют немедленной остановки для их устранения, должны быть занесены в Ремонтный журнал.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1186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70294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Дефекты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узлов и деталей, которые при дальнейшей эксплуатации оборудования могут нарушить его работоспособность или безопасность условий труда, должны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устраняться немедленно,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путем замены неисправных агрегатов и узлов.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Частным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случаем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периодического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 являются плановые контрольные технические осмотры оборудования,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проводится мастером или механиком цеха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проверки полноты и качества выполнения эксплуатационным персоналом операций по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эксплуатации и ТО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выявления неисправностей, которые могут привести к поломке или аварийному выходу оборудования из строя;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установления технического состояния наиболее ответственных деталей и узлов машин и уточнения объема и вида предстоящего ремонта.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5504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solidFill>
                  <a:srgbClr val="2B10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Технические средства для проведения технического </a:t>
            </a:r>
            <a:r>
              <a:rPr lang="ru-RU" sz="3200" b="1" dirty="0" smtClean="0">
                <a:solidFill>
                  <a:srgbClr val="2B10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обслуживания</a:t>
            </a:r>
            <a:endParaRPr lang="ru-RU" sz="3200" b="1" dirty="0">
              <a:solidFill>
                <a:srgbClr val="2B100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72608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средства для проведения технического обслуживания и ремонта оборудования включают производственно-техническую базу и характеризуются производственной и организационной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структурой (производственных подразделений).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Производственная структура определяет характер, функции, размеры и взаимосвязи производственных подразделений.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структура предусматривает взаимодействие производственных подразделений в соответствии с закрепленными за ними функциями и права, которые обеспечивают их выполнение.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5529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Исполнителями работ по техническому обслуживанию оборудования являются производственные и вспомогательные рабочих, инженерно-технические работники (специалисты), счетно-конторский и младший обслуживающий персонал.</a:t>
            </a:r>
            <a:endParaRPr lang="ru-RU" sz="26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основным производственным рабочим -  эксплуатационному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персоналу относятся работники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цехов,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которыми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закреплено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оборудование, в том числе дежурные машинисты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операторы.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Вспомогательный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емонтный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 предприятия обеспечивает выполнение работ по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оборудования, закрепленного за ним, и участвует в ремонте оборудования.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ремонтному персоналу относятся: слесари-сварщики, слесари механообработки, ремонтники газового оборудования и сетей,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слесари-сантехники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  <a:endParaRPr lang="ru-RU" sz="26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6540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solidFill>
                  <a:srgbClr val="2B10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Нормативно-техническая документация для проведения технического обслуживания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411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технического обслуживания технологического оборудования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значение имеет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нормативно-техническая документация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/>
              <a:t> </a:t>
            </a:r>
            <a:r>
              <a:rPr lang="ru-RU" sz="2800" dirty="0" smtClean="0"/>
              <a:t>–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 документов,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позволяет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лишних финансовых потерь и затрат дополнительных ресурсов, производить качественную и безопасную продукцию, соответствующую всем нормативам и государственным стандартам.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Нормативно-техническая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содержит принципы, определения, методы и нормы, которые позволяют эффективно решать задачи поддержания работоспособного состояния оборудования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1617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нормативно-технической документации позволяет предприятиям выполнять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ТО и ремонту оборудования в соответствии с требованиями технических условий.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нормативно-технической документации входят: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Технические условия,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Карты технического обслуживания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Карты </a:t>
            </a:r>
            <a:r>
              <a:rPr lang="ru-RU" sz="26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дефектации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деталей и узлов машин, которые служат основанием для контроля и сортировки деталей;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Инструкции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техническому обслуживанию (ИО),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устанавливают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работ на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предприятиях;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Методические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указания (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МУ) - документ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рекомендательного 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плана,  устанавливает </a:t>
            </a:r>
            <a:r>
              <a:rPr lang="ru-RU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общие методы проведения работ</a:t>
            </a:r>
            <a:r>
              <a:rPr lang="ru-RU" sz="26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9483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карта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технической документации, в которой указываются операции технологического процесса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технического обслуживания или ремонта. Технологическая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карта является первичным документом, на базе которого строится вся организация производственного процесса.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Любая технологическая карта является руководящей инструкцией для каждого исполнителя,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служит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документом для технического контроля выполнения обслуживания или ремонта.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процесс ремонта и ТО оборудования,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разработанный при помощи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технологических карт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позволяет получить высокую производительность труда и качество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работ,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пропуски и повторения отдельных операций и переходов, рационально использовать средства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механизации при правильной организации рабочих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мест.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0681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7968" cy="796908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Ремонтно-эксплуатационная  служба предприятий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124744"/>
            <a:ext cx="871543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выполнения всех видов работ по обслуживанию и ремонту оборудования на предприятиях создаются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ремонтные службы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совокупность цеховых и </a:t>
            </a:r>
          </a:p>
          <a:p>
            <a:pPr algn="just"/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общепроизводственных подразделений предприятия, которые проводят работы по техническому обслуживанию и ремонту оборудования.</a:t>
            </a:r>
          </a:p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задачи ремонтной службы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сохранение оборудования в рабочем, технически исправном состоянии,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которое обеспечивает заданную производительность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бесперебойную работу;</a:t>
            </a:r>
          </a:p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сокращение времени и затрат на обслуживание и все виды ремонтов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652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23222"/>
            <a:ext cx="871543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ТО и ремонта оборудования производится отделом главного механика (ОГМ). Основная задача этого отдела – поддержание оборудования предприятия в постоянно работоспособном состоянии на основе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СТОиР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 ремонтной службы  входят: отдел главного механика (ОГМ), ремонтно-механический цех (РМЦ), цеховые ремонтные службы, общезаводской склад запасных деталей и узлов.</a:t>
            </a:r>
          </a:p>
          <a:p>
            <a:pPr indent="457200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состав ОГМ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входят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инженер ППР, инженер по запасным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частям и другие специалисты.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Главный механик, который возглавляет отдел, несет полную ответственность перед руководством предприятия за технически исправное и работоспособное состояние всего оборудования предприятия.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628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23222"/>
            <a:ext cx="87154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служб:</a:t>
            </a:r>
          </a:p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РМЦ - ремонтно-механический цех осуществляет ремонт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и восстановление изношенных деталей.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  Отдел главного механика (ОГМ):</a:t>
            </a:r>
          </a:p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2.1.  Осуществляет систематический надзор за состоянием оборудования.</a:t>
            </a:r>
          </a:p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2.2.  Составляет план на ремонт оборудования по предприятию в целом.</a:t>
            </a:r>
          </a:p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2.3.  Разрабатывает план организационно-технических мероприятий по ремонтной службе.</a:t>
            </a:r>
          </a:p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2.4.  Разрабатывает план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технологических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ремонтных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работ.</a:t>
            </a:r>
          </a:p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2.5.  Контролирует стоимость ремонтных работ.</a:t>
            </a:r>
          </a:p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2.6.  Составляет сводный ежеквартальный отчет о выполнении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ремонтов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оборудования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095842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6632"/>
            <a:ext cx="8715436" cy="6527078"/>
          </a:xfrm>
        </p:spPr>
        <p:txBody>
          <a:bodyPr>
            <a:no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Промышленное оборудование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может находиться в одном из четырех состояний: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Исправное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состояние оборудования, при котором оно соответствует требованиям нормативно-технической документации.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Неисправное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состояние оборудования, при котором оно не соответствует хотя бы одному из требований нормативно-технической документации.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Примеры: нагрев подшипникового узла привода печи больше допустимого значения, износ зубьев зубчатого зацепления больше допустимого значения, течи масла и т.д.</a:t>
            </a:r>
          </a:p>
        </p:txBody>
      </p:sp>
    </p:spTree>
    <p:extLst>
      <p:ext uri="{BB962C8B-B14F-4D97-AF65-F5344CB8AC3E}">
        <p14:creationId xmlns:p14="http://schemas.microsoft.com/office/powerpoint/2010/main" val="415032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116632"/>
            <a:ext cx="87154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производственных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цехов ведут техническую документацию оборудований цеха и отвечают за исправную работу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машин.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Имеют ремонтную бригаду,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выполняет 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межремонтное обслуживание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цеха.</a:t>
            </a:r>
          </a:p>
          <a:p>
            <a:pPr indent="457200"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  Отдел технического надзора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ОТН (инженер ППР):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4.1.  Проводят осмотры и испытания оборудования.</a:t>
            </a:r>
          </a:p>
          <a:p>
            <a:pPr indent="457200"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4.2.  Контролируют качество ремонтных работ.</a:t>
            </a:r>
          </a:p>
          <a:p>
            <a:pPr indent="457200"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4.3.  Проверяют правильность эксплуатации оборудования.</a:t>
            </a:r>
          </a:p>
          <a:p>
            <a:pPr indent="457200"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4.4.  Расследуют причины аварий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4.5.  Ведут техническую документацию.</a:t>
            </a:r>
          </a:p>
          <a:p>
            <a:pPr indent="457200"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  Конструкторское бюро отдела главного механика:</a:t>
            </a:r>
          </a:p>
          <a:p>
            <a:pPr indent="457200"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5.1.  Разрабатывают ремонтные чертежи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296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116632"/>
            <a:ext cx="871543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5.2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Проектирует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приспособления для ремонтных работ.</a:t>
            </a:r>
          </a:p>
          <a:p>
            <a:pPr indent="457200"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5.3. 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связанные с механизацией ремонтных работ и модернизацией оборудования.</a:t>
            </a:r>
          </a:p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спецификации предприятия ремонтом основного и вспомогательного оборудования занимаются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РМЦ и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специализированные ремонтные организации.</a:t>
            </a:r>
          </a:p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РМЦ есть:</a:t>
            </a:r>
          </a:p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1)  участок по ремонту основного технологического оборудования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(вращающиеся печи, мельницы, дробилки и др.).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этого участка в основном выездная, т. е. ремонтом этого оборудования занимаются на месте их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установки.</a:t>
            </a:r>
          </a:p>
        </p:txBody>
      </p:sp>
    </p:spTree>
    <p:extLst>
      <p:ext uri="{BB962C8B-B14F-4D97-AF65-F5344CB8AC3E}">
        <p14:creationId xmlns:p14="http://schemas.microsoft.com/office/powerpoint/2010/main" val="1855529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116632"/>
            <a:ext cx="871543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  участок по ремонту машинного оборудования (насосы, компрессоры, </a:t>
            </a:r>
            <a:r>
              <a:rPr lang="ru-RU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газодувки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 вентиляторы). Работа тоже выездная. Ремонтом занимаются в насосно-компрессорных отделениях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цехах.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3)  слесарный участок находится на территории РМЦ, производит ремонтно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­-доводочные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узлов и деталей, ремонтирует трубопроводную арматуру,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 трубопроводной арматуры и предохранительных клапанов.</a:t>
            </a:r>
          </a:p>
          <a:p>
            <a:pPr indent="457200" algn="just"/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4)  механический участок (станочное оборудование цеха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анимается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восстановлением деталей.</a:t>
            </a:r>
          </a:p>
          <a:p>
            <a:pPr indent="457200"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следующая форма организации ТО общепромышленного оборудования: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954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116632"/>
            <a:ext cx="8715436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все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работ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ежесменному 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 основного и вспомогательного оборудования подразделений выполняет эксплуатационный персонал согласно Инструкции по рабочему месту;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периодическое ТО выполняется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перечнем типовых работ специализированными бригадами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РМЦ с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обязательным участием эксплуатационного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персонала, цеховой комплексной ремонтной бригады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механика подразделения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57200"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технические испытания оборудования, подведомственного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Ростехнадзору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выполняются специализированными сторонними организациями по договору с обязательным участием местных органов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716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021" y="1124744"/>
            <a:ext cx="8856984" cy="640871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чего зависит количество, объем, содержание и сроки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технических обслуживаний оборудования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Ответы: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от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волевого решения руководства ремонтной службы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от срока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деталей и интенсивности использования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межремонтный период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от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плановых сроков выпуска заданных объемов готовой продукции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188640"/>
            <a:ext cx="33618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8406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43609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Допустимая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 нагрева подшипников при работе составляет 60 </a:t>
            </a:r>
            <a:r>
              <a:rPr lang="ru-RU" sz="27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С. Какие причины могут привести к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температуры выше допустимой?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(3 ответа):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нарушение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требуемых условий смазки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повышение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 на подшипниковый узел недопустимое по инструкции эксплуатации машины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износом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подшипников выше допустимых пределов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непрерывным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режимом работы машины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и контроль технического состояния оборудования предприятия производится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механиками производственных цехов;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начальниками производственных цехов;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отделом главного механика;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техническим директором.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1849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0871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Операторы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машинисты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агрегатов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транспортерщики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это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ремонтный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административный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операторский;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эксплуатационный.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работ по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ежесменному 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техническому обслуживанию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цехов предприятия 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 (2 ответа)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эксплуатационный;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управленческий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ремонтный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дежурный;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8448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0871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правильное определение 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технического обслуживания 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из предложенных вариантов: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 – это комплекс операций по ремонту  оборудования в течение календарного года.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 – это комплекс операций или операция по поддержанию работоспособности или исправности оборудования при использовании по назначению, ожидании, хранении и транспортировании.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 – это одноразовая операция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восстановлению работоспособности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его по назначению.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 – это комплекс операций или операция по поддержанию максимальной производительности оборудования при использовании его по назначению.</a:t>
            </a:r>
          </a:p>
        </p:txBody>
      </p:sp>
    </p:spTree>
    <p:extLst>
      <p:ext uri="{BB962C8B-B14F-4D97-AF65-F5344CB8AC3E}">
        <p14:creationId xmlns:p14="http://schemas.microsoft.com/office/powerpoint/2010/main" val="3263866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Эксплуатация оборудования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 механиком;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руководителем предприятия;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обслуживающим персоналом;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дежурными ремонтниками;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профилактических мероприятий по поддержанию оборудования в работоспособном состоянии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ремонт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монтаж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эксплуатация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обслуживание;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142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22007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оборудования, когда значения всех параметров соответствуют  требованиям нормативно-технической документации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работоспособное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исправное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неработоспособное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неисправное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Периодическое техническое обслуживание оборудования производится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главным механиком;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начальником цеха;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ремонтниками комплексной бригады цеха;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дежурными ремонтниками;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45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>
            <a:no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Работоспособное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состояние оборудования, при котором значения всех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параметров соответствуют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требованиям нормативно – технической документации.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Неработоспособное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состояние, при котором машина, агрегат (вращающаяся печь, мельница, дробилка, дымосос и др.)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может выполнять заданные функции.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Нарушение работоспособного состояния называется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отказом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Отказы подразделяются на поломки и аварии.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Поломка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это отказ оборудования, который приводит к его остановке менее чем на 8 часов.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поломка подшипников редуктора мельницы, поломка шнеков пылеуборки, поломка крылатки дымососа и др.</a:t>
            </a:r>
          </a:p>
        </p:txBody>
      </p:sp>
    </p:spTree>
    <p:extLst>
      <p:ext uri="{BB962C8B-B14F-4D97-AF65-F5344CB8AC3E}">
        <p14:creationId xmlns:p14="http://schemas.microsoft.com/office/powerpoint/2010/main" val="35884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оборудования, когда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машина выполняет заданные функции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работоспособное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исправное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неработоспособное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неисправное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Нормативный документ для планирования работ по периодическому техническому обслуживанию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60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приказ;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смета;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карта;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895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2850" y="188640"/>
            <a:ext cx="43797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</a:t>
            </a:r>
            <a:endParaRPr lang="ru-RU" sz="4000" b="1" cap="none" spc="50" dirty="0">
              <a:ln w="11430"/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0333" y="1412776"/>
            <a:ext cx="7883377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6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аждый правильный ответ – 1 балл</a:t>
            </a:r>
          </a:p>
          <a:p>
            <a:pPr algn="ctr"/>
            <a:r>
              <a:rPr lang="ru-RU" sz="36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11-12 баллов – «5» (отлично)</a:t>
            </a:r>
          </a:p>
          <a:p>
            <a:pPr algn="ctr"/>
            <a:r>
              <a:rPr lang="ru-RU" sz="3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9-10 баллов – «4» (хорошо)</a:t>
            </a:r>
          </a:p>
          <a:p>
            <a:pPr algn="ctr"/>
            <a:r>
              <a:rPr lang="ru-RU" sz="36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6-8 баллов – «3» (удовлетворительно)</a:t>
            </a:r>
          </a:p>
          <a:p>
            <a:pPr algn="ctr"/>
            <a:r>
              <a:rPr lang="ru-RU" sz="3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3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балов </a:t>
            </a:r>
            <a:r>
              <a:rPr lang="ru-RU" sz="3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меньше – «2» (плохо)</a:t>
            </a:r>
            <a:endParaRPr lang="ru-RU" sz="36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http://images-partners.google.com/images?q=tbn:ANd9GcRTFyzdB2E8QAmpAvT7k1_ZqTJ0ZIXekQYjH1Trnsnqo8sqIFwvQA4gqQ:http://www.institut-kachestva.ru/html/news/publ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5816" y="4509120"/>
            <a:ext cx="2638435" cy="19736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82868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87766" y="188640"/>
            <a:ext cx="19298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Эталон</a:t>
            </a:r>
            <a:endParaRPr lang="ru-RU" sz="4000" b="1" cap="none" spc="50" dirty="0">
              <a:ln w="11430"/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66272" y="1412776"/>
            <a:ext cx="681148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1Б; 2А,Б,В; 3В; 4В; 5А,Г; 6Б; 7В; </a:t>
            </a:r>
          </a:p>
          <a:p>
            <a:pPr algn="ctr"/>
            <a:r>
              <a:rPr lang="ru-RU" sz="36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8Г; 9Б; 10В; 11А; 12Г</a:t>
            </a:r>
            <a:endParaRPr lang="ru-RU" sz="36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http://images-partners.google.com/images?q=tbn:ANd9GcS0Em-luA2eFGYmBFFjShyANfQXk2Tfaa_TPmIl_SsnxI-2jWkguBwVT50:http://votrube.ru/uploads/posts/2011-07/1309966619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9849" y="3118656"/>
            <a:ext cx="3824325" cy="24928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75140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9770" y="447055"/>
            <a:ext cx="7644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im0-tub-ru.yandex.net/i?id=b42b642339c83399d966a29c7e796e57&amp;ref=rim&amp;n=33&amp;w=100&amp;h=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45417"/>
            <a:ext cx="4320480" cy="473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0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59"/>
          </a:xfrm>
        </p:spPr>
        <p:txBody>
          <a:bodyPr>
            <a:normAutofit/>
          </a:bodyPr>
          <a:lstStyle/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Авария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отказ оборудования, который приводит к его остановки на 8 часов и более.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аварий: появление прожогов и вздутий на корпусе печи, поломка редуктора привода мельницы.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Крупная авария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это такая авария, которая отражается на работе предприятия в целом или его отдельных производств.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разрушение редукторов главного привода вращающейся печи, разрушение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бандажей, разрушение корпусов и днищ мельниц, которая приводит к остановке мельницы на срок более 3-х суток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81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741367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Причинами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отказов и аварий  могут быть: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ошибки при конструировании;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нарушение технологии изготовления или ремонта;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некачественное выполнение технического обслуживания;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несоблюдение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 и норм эксплуатации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 аварии, тем более крупные, подлежат расследованию. 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асследование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аварий производится с целью: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выявления их причин,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определения материального ущерба,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разработки мероприятий по ликвидации их последствий;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разработки мероприятий по предотвращению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аварий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дальнейшем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79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741367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Расследованием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аварий оборудования занимается специальная комиссия, состав которой утверждается руководителем предприятия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комиссию входят: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главный инженер (технический директор) – председатель комиссии;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главный механик (энергетик);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начальник 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механик, энергетик 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цеха, в котором произошла авария;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мастер смены;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представитель профсоюзной организации;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представитель ремонтной организации (РМЦ)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Комиссия приступает к расследованию немедленно по получению сообщения об аварии. Расследование должно быть завершено в течение 72 часов.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5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741367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результатам расследования составляется аварийный акт и приказ по предприятию.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Аварийный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 и приказ направляются в вышестоящую организацию в 3-х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дневный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срок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авария произошла в результате неправильной эксплуатации технологического агрегата, необходимо установить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виновного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произошедшей аварии.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предотвращения аварий и неисправностей необходимо: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Обеспечить строгое соблюдение и выполнение: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Правил эксплуатации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технологического агрегата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Инструкции по эксплуатации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техническому обслуживанию 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ремонту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оборудования;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Должностных инструкций.</a:t>
            </a:r>
          </a:p>
          <a:p>
            <a:pPr marL="0" indent="450000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0000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2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2810</Words>
  <Application>Microsoft Office PowerPoint</Application>
  <PresentationFormat>Экран (4:3)</PresentationFormat>
  <Paragraphs>275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Тема Office</vt:lpstr>
      <vt:lpstr>МДК 02.01  Техническое обслуживание промышленного оборудования</vt:lpstr>
      <vt:lpstr>Тем а 1 Система технического обслуживания промышленного оборудования</vt:lpstr>
      <vt:lpstr>Аварии и неисправности оборудования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Неисправности машин и механизмов</vt:lpstr>
      <vt:lpstr>Презентация PowerPoint</vt:lpstr>
      <vt:lpstr>Презентация PowerPoint</vt:lpstr>
      <vt:lpstr>Основные понятия и определения СТОиР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Техническое обслуживание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Содержание и планирование работ по техническому обслуживанию</vt:lpstr>
      <vt:lpstr>Презентация PowerPoint</vt:lpstr>
      <vt:lpstr>Презентация PowerPoint</vt:lpstr>
      <vt:lpstr>Технические средства для проведения технического обслуживания</vt:lpstr>
      <vt:lpstr>Презентация PowerPoint</vt:lpstr>
      <vt:lpstr>Нормативно-техническая документация для проведения технического обслуживания</vt:lpstr>
      <vt:lpstr>Презентация PowerPoint</vt:lpstr>
      <vt:lpstr>Презентация PowerPoint</vt:lpstr>
      <vt:lpstr>Ремонтно-эксплуатационная  служба предприятий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МДК 02.01  Техническое обслуживание промышленного оборудования</dc:title>
  <dc:creator>Пользователь Windows</dc:creator>
  <cp:lastModifiedBy>Пользователь Windows</cp:lastModifiedBy>
  <cp:revision>57</cp:revision>
  <dcterms:created xsi:type="dcterms:W3CDTF">2023-03-30T04:10:22Z</dcterms:created>
  <dcterms:modified xsi:type="dcterms:W3CDTF">2023-05-14T07:26:42Z</dcterms:modified>
</cp:coreProperties>
</file>