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handoutMasterIdLst>
    <p:handoutMasterId r:id="rId44"/>
  </p:handoutMasterIdLst>
  <p:sldIdLst>
    <p:sldId id="256" r:id="rId2"/>
    <p:sldId id="257" r:id="rId3"/>
    <p:sldId id="282" r:id="rId4"/>
    <p:sldId id="259" r:id="rId5"/>
    <p:sldId id="260" r:id="rId6"/>
    <p:sldId id="261" r:id="rId7"/>
    <p:sldId id="264" r:id="rId8"/>
    <p:sldId id="267" r:id="rId9"/>
    <p:sldId id="268" r:id="rId10"/>
    <p:sldId id="273" r:id="rId11"/>
    <p:sldId id="278" r:id="rId12"/>
    <p:sldId id="276" r:id="rId13"/>
    <p:sldId id="285" r:id="rId14"/>
    <p:sldId id="290" r:id="rId15"/>
    <p:sldId id="292" r:id="rId16"/>
    <p:sldId id="293" r:id="rId17"/>
    <p:sldId id="295" r:id="rId18"/>
    <p:sldId id="296" r:id="rId19"/>
    <p:sldId id="298" r:id="rId20"/>
    <p:sldId id="299" r:id="rId21"/>
    <p:sldId id="297" r:id="rId22"/>
    <p:sldId id="300" r:id="rId23"/>
    <p:sldId id="301" r:id="rId24"/>
    <p:sldId id="302" r:id="rId25"/>
    <p:sldId id="303" r:id="rId26"/>
    <p:sldId id="304" r:id="rId27"/>
    <p:sldId id="305" r:id="rId28"/>
    <p:sldId id="306" r:id="rId29"/>
    <p:sldId id="307" r:id="rId30"/>
    <p:sldId id="308" r:id="rId31"/>
    <p:sldId id="309" r:id="rId32"/>
    <p:sldId id="310" r:id="rId33"/>
    <p:sldId id="311" r:id="rId34"/>
    <p:sldId id="312" r:id="rId35"/>
    <p:sldId id="313" r:id="rId36"/>
    <p:sldId id="314" r:id="rId37"/>
    <p:sldId id="315" r:id="rId38"/>
    <p:sldId id="316" r:id="rId39"/>
    <p:sldId id="317" r:id="rId40"/>
    <p:sldId id="318" r:id="rId41"/>
    <p:sldId id="294" r:id="rId42"/>
  </p:sldIdLst>
  <p:sldSz cx="9144000" cy="6858000" type="screen4x3"/>
  <p:notesSz cx="6858000" cy="97107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Animation="0" useTimings="0">
    <p:present/>
    <p:sldRg st="1" end="33"/>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0000"/>
    <a:srgbClr val="5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6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8577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85775"/>
          </a:xfrm>
          <a:prstGeom prst="rect">
            <a:avLst/>
          </a:prstGeom>
        </p:spPr>
        <p:txBody>
          <a:bodyPr vert="horz" lIns="91440" tIns="45720" rIns="91440" bIns="45720" rtlCol="0"/>
          <a:lstStyle>
            <a:lvl1pPr algn="r">
              <a:defRPr sz="1200"/>
            </a:lvl1pPr>
          </a:lstStyle>
          <a:p>
            <a:fld id="{048B0BD3-1211-4DBC-B9CE-FCCCF1D443C4}" type="datetimeFigureOut">
              <a:rPr lang="ru-RU" smtClean="0"/>
              <a:pPr/>
              <a:t>18.12.2022</a:t>
            </a:fld>
            <a:endParaRPr lang="ru-RU"/>
          </a:p>
        </p:txBody>
      </p:sp>
      <p:sp>
        <p:nvSpPr>
          <p:cNvPr id="4" name="Нижний колонтитул 3"/>
          <p:cNvSpPr>
            <a:spLocks noGrp="1"/>
          </p:cNvSpPr>
          <p:nvPr>
            <p:ph type="ftr" sz="quarter" idx="2"/>
          </p:nvPr>
        </p:nvSpPr>
        <p:spPr>
          <a:xfrm>
            <a:off x="0" y="9223375"/>
            <a:ext cx="2971800" cy="485775"/>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9223375"/>
            <a:ext cx="2971800" cy="485775"/>
          </a:xfrm>
          <a:prstGeom prst="rect">
            <a:avLst/>
          </a:prstGeom>
        </p:spPr>
        <p:txBody>
          <a:bodyPr vert="horz" lIns="91440" tIns="45720" rIns="91440" bIns="45720" rtlCol="0" anchor="b"/>
          <a:lstStyle>
            <a:lvl1pPr algn="r">
              <a:defRPr sz="1200"/>
            </a:lvl1pPr>
          </a:lstStyle>
          <a:p>
            <a:fld id="{82A88910-D156-47CD-9C6B-A50654C8ADC7}" type="slidenum">
              <a:rPr lang="ru-RU" smtClean="0"/>
              <a:pPr/>
              <a:t>‹#›</a:t>
            </a:fld>
            <a:endParaRPr lang="ru-RU"/>
          </a:p>
        </p:txBody>
      </p:sp>
    </p:spTree>
    <p:extLst>
      <p:ext uri="{BB962C8B-B14F-4D97-AF65-F5344CB8AC3E}">
        <p14:creationId xmlns:p14="http://schemas.microsoft.com/office/powerpoint/2010/main" val="714178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85537"/>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85537"/>
          </a:xfrm>
          <a:prstGeom prst="rect">
            <a:avLst/>
          </a:prstGeom>
        </p:spPr>
        <p:txBody>
          <a:bodyPr vert="horz" lIns="91440" tIns="45720" rIns="91440" bIns="45720" rtlCol="0"/>
          <a:lstStyle>
            <a:lvl1pPr algn="r">
              <a:defRPr sz="1200"/>
            </a:lvl1pPr>
          </a:lstStyle>
          <a:p>
            <a:fld id="{00B8E203-DCEE-45FA-BBA1-2121AE319AED}" type="datetimeFigureOut">
              <a:rPr lang="ru-RU" smtClean="0"/>
              <a:pPr/>
              <a:t>18.12.2022</a:t>
            </a:fld>
            <a:endParaRPr lang="ru-RU"/>
          </a:p>
        </p:txBody>
      </p:sp>
      <p:sp>
        <p:nvSpPr>
          <p:cNvPr id="4" name="Образ слайда 3"/>
          <p:cNvSpPr>
            <a:spLocks noGrp="1" noRot="1" noChangeAspect="1"/>
          </p:cNvSpPr>
          <p:nvPr>
            <p:ph type="sldImg" idx="2"/>
          </p:nvPr>
        </p:nvSpPr>
        <p:spPr>
          <a:xfrm>
            <a:off x="1001713" y="728663"/>
            <a:ext cx="4854575" cy="36417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612601"/>
            <a:ext cx="5486400" cy="436983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223516"/>
            <a:ext cx="2971800" cy="48553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9223516"/>
            <a:ext cx="2971800" cy="485537"/>
          </a:xfrm>
          <a:prstGeom prst="rect">
            <a:avLst/>
          </a:prstGeom>
        </p:spPr>
        <p:txBody>
          <a:bodyPr vert="horz" lIns="91440" tIns="45720" rIns="91440" bIns="45720" rtlCol="0" anchor="b"/>
          <a:lstStyle>
            <a:lvl1pPr algn="r">
              <a:defRPr sz="1200"/>
            </a:lvl1pPr>
          </a:lstStyle>
          <a:p>
            <a:fld id="{DE3B2AD1-DA0A-495A-B8A4-5710A92C3A6B}" type="slidenum">
              <a:rPr lang="ru-RU" smtClean="0"/>
              <a:pPr/>
              <a:t>‹#›</a:t>
            </a:fld>
            <a:endParaRPr lang="ru-RU"/>
          </a:p>
        </p:txBody>
      </p:sp>
    </p:spTree>
    <p:extLst>
      <p:ext uri="{BB962C8B-B14F-4D97-AF65-F5344CB8AC3E}">
        <p14:creationId xmlns:p14="http://schemas.microsoft.com/office/powerpoint/2010/main" val="598646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E3B2AD1-DA0A-495A-B8A4-5710A92C3A6B}"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12</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13</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14</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15</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16</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17</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18</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19</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21</a:t>
            </a:fld>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22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4</a:t>
            </a:fld>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23</a:t>
            </a:fld>
            <a:endParaRPr 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24</a:t>
            </a:fld>
            <a:endParaRPr lang="ru-R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25</a:t>
            </a:fld>
            <a:endParaRPr lang="ru-R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26</a:t>
            </a:fld>
            <a:endParaRPr lang="ru-R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27</a:t>
            </a:fld>
            <a:endParaRPr lang="ru-RU"/>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28</a:t>
            </a:fld>
            <a:endParaRPr lang="ru-RU"/>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29</a:t>
            </a:fld>
            <a:endParaRPr lang="ru-RU"/>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30</a:t>
            </a:fld>
            <a:endParaRPr lang="ru-RU"/>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31</a:t>
            </a:fld>
            <a:endParaRPr lang="ru-RU"/>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32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5</a:t>
            </a:fld>
            <a:endParaRPr lang="ru-RU"/>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33</a:t>
            </a:fld>
            <a:endParaRPr lang="ru-RU"/>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34</a:t>
            </a:fld>
            <a:endParaRPr lang="ru-RU"/>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35</a:t>
            </a:fld>
            <a:endParaRPr lang="ru-RU"/>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36</a:t>
            </a:fld>
            <a:endParaRPr lang="ru-RU"/>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37</a:t>
            </a:fld>
            <a:endParaRPr lang="ru-RU"/>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38</a:t>
            </a:fld>
            <a:endParaRPr lang="ru-RU"/>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39</a:t>
            </a:fld>
            <a:endParaRPr lang="ru-RU"/>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40</a:t>
            </a:fld>
            <a:endParaRPr lang="ru-RU"/>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41</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6</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7</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8</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9</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10</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3B2AD1-DA0A-495A-B8A4-5710A92C3A6B}" type="slidenum">
              <a:rPr lang="ru-RU" smtClean="0"/>
              <a:pPr/>
              <a:t>11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62301C25-22A2-4715-AAB1-E0785FDAA06B}" type="datetimeFigureOut">
              <a:rPr lang="ru-RU" smtClean="0"/>
              <a:pPr/>
              <a:t>18.12.2022</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6A0C6CA4-1882-4B1E-AE75-697B2F63208C}"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2301C25-22A2-4715-AAB1-E0785FDAA06B}" type="datetimeFigureOut">
              <a:rPr lang="ru-RU" smtClean="0"/>
              <a:pPr/>
              <a:t>18.12.2022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0C6CA4-1882-4B1E-AE75-697B2F63208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2301C25-22A2-4715-AAB1-E0785FDAA06B}" type="datetimeFigureOut">
              <a:rPr lang="ru-RU" smtClean="0"/>
              <a:pPr/>
              <a:t>18.12.2022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0C6CA4-1882-4B1E-AE75-697B2F63208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2301C25-22A2-4715-AAB1-E0785FDAA06B}" type="datetimeFigureOut">
              <a:rPr lang="ru-RU" smtClean="0"/>
              <a:pPr/>
              <a:t>18.12.2022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0C6CA4-1882-4B1E-AE75-697B2F63208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62301C25-22A2-4715-AAB1-E0785FDAA06B}" type="datetimeFigureOut">
              <a:rPr lang="ru-RU" smtClean="0"/>
              <a:pPr/>
              <a:t>18.12.2022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6A0C6CA4-1882-4B1E-AE75-697B2F63208C}"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2301C25-22A2-4715-AAB1-E0785FDAA06B}" type="datetimeFigureOut">
              <a:rPr lang="ru-RU" smtClean="0"/>
              <a:pPr/>
              <a:t>18.12.2022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0C6CA4-1882-4B1E-AE75-697B2F63208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62301C25-22A2-4715-AAB1-E0785FDAA06B}" type="datetimeFigureOut">
              <a:rPr lang="ru-RU" smtClean="0"/>
              <a:pPr/>
              <a:t>18.12.2022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A0C6CA4-1882-4B1E-AE75-697B2F63208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62301C25-22A2-4715-AAB1-E0785FDAA06B}" type="datetimeFigureOut">
              <a:rPr lang="ru-RU" smtClean="0"/>
              <a:pPr/>
              <a:t>18.12.2022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A0C6CA4-1882-4B1E-AE75-697B2F63208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2301C25-22A2-4715-AAB1-E0785FDAA06B}" type="datetimeFigureOut">
              <a:rPr lang="ru-RU" smtClean="0"/>
              <a:pPr/>
              <a:t>18.12.2022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A0C6CA4-1882-4B1E-AE75-697B2F63208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2301C25-22A2-4715-AAB1-E0785FDAA06B}" type="datetimeFigureOut">
              <a:rPr lang="ru-RU" smtClean="0"/>
              <a:pPr/>
              <a:t>18.12.2022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0C6CA4-1882-4B1E-AE75-697B2F63208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62301C25-22A2-4715-AAB1-E0785FDAA06B}" type="datetimeFigureOut">
              <a:rPr lang="ru-RU" smtClean="0"/>
              <a:pPr/>
              <a:t>18.12.2022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0C6CA4-1882-4B1E-AE75-697B2F63208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3000"/>
            <a:duotone>
              <a:schemeClr val="bg2">
                <a:shade val="3000"/>
                <a:satMod val="110000"/>
              </a:schemeClr>
              <a:schemeClr val="bg2">
                <a:tint val="60000"/>
                <a:satMod val="425000"/>
              </a:schemeClr>
            </a:duotone>
            <a:lum/>
          </a:blip>
          <a:srcRect/>
          <a:stretch>
            <a:fillRect/>
          </a:stretch>
        </a:blipFill>
        <a:effectLst/>
      </p:bgPr>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2301C25-22A2-4715-AAB1-E0785FDAA06B}" type="datetimeFigureOut">
              <a:rPr lang="ru-RU" smtClean="0"/>
              <a:pPr/>
              <a:t>18.12.2022</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A0C6CA4-1882-4B1E-AE75-697B2F63208C}"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836712"/>
            <a:ext cx="8229600" cy="1154408"/>
          </a:xfrm>
          <a:noFill/>
        </p:spPr>
        <p:txBody>
          <a:bodyPr>
            <a:noAutofit/>
          </a:bodyPr>
          <a:lstStyle/>
          <a:p>
            <a:r>
              <a:rPr lang="ru-RU" sz="4400" cap="none" dirty="0">
                <a:solidFill>
                  <a:srgbClr val="760000"/>
                </a:solidFill>
                <a:effectLst/>
                <a:latin typeface="Arial" panose="020B0604020202020204" pitchFamily="34" charset="0"/>
                <a:cs typeface="Arial" panose="020B0604020202020204" pitchFamily="34" charset="0"/>
              </a:rPr>
              <a:t>Восстановление деталей в процессе ремонта машин</a:t>
            </a:r>
            <a:endParaRPr lang="ru-RU" sz="4400" cap="none" dirty="0" smtClean="0">
              <a:solidFill>
                <a:srgbClr val="760000"/>
              </a:solidFill>
              <a:latin typeface="Arial" panose="020B0604020202020204" pitchFamily="34" charset="0"/>
              <a:cs typeface="Arial" panose="020B0604020202020204" pitchFamily="34" charset="0"/>
            </a:endParaRPr>
          </a:p>
        </p:txBody>
      </p:sp>
      <p:sp>
        <p:nvSpPr>
          <p:cNvPr id="3" name="Подзаголовок 2"/>
          <p:cNvSpPr>
            <a:spLocks noGrp="1"/>
          </p:cNvSpPr>
          <p:nvPr>
            <p:ph type="subTitle" idx="1"/>
          </p:nvPr>
        </p:nvSpPr>
        <p:spPr>
          <a:xfrm>
            <a:off x="683568" y="2636912"/>
            <a:ext cx="8001056" cy="857256"/>
          </a:xfrm>
          <a:noFill/>
        </p:spPr>
        <p:txBody>
          <a:bodyPr>
            <a:normAutofit fontScale="55000" lnSpcReduction="20000"/>
          </a:bodyPr>
          <a:lstStyle/>
          <a:p>
            <a:endParaRPr lang="ru-RU" sz="4800" dirty="0" smtClean="0">
              <a:solidFill>
                <a:schemeClr val="accent2">
                  <a:lumMod val="50000"/>
                </a:schemeClr>
              </a:solidFill>
              <a:effectLst>
                <a:outerShdw blurRad="38100" dist="38100" dir="2700000" algn="tl">
                  <a:srgbClr val="000000">
                    <a:alpha val="43137"/>
                  </a:srgbClr>
                </a:outerShdw>
              </a:effectLst>
            </a:endParaRPr>
          </a:p>
          <a:p>
            <a:r>
              <a:rPr lang="ru-RU" sz="5300" b="1" dirty="0" smtClean="0">
                <a:solidFill>
                  <a:schemeClr val="bg1"/>
                </a:solidFill>
              </a:rPr>
              <a:t>Слайд – лекция к занятию 8</a:t>
            </a:r>
            <a:endParaRPr lang="ru-RU" sz="5300" b="1" dirty="0">
              <a:solidFill>
                <a:schemeClr val="bg1"/>
              </a:solidFill>
            </a:endParaRPr>
          </a:p>
        </p:txBody>
      </p:sp>
      <p:pic>
        <p:nvPicPr>
          <p:cNvPr id="13314" name="Picture 2" descr="http://images-partners.google.com/images?q=tbn:ANd9GcRMstWZpCZamwgB4co9g0qQW2T72O_fnbtZ-49K_iaRlRUP6p1dD7treR8:http://visual.rzd.ru/dbmm/images/56/5194/777"/>
          <p:cNvPicPr>
            <a:picLocks noChangeAspect="1" noChangeArrowheads="1"/>
          </p:cNvPicPr>
          <p:nvPr/>
        </p:nvPicPr>
        <p:blipFill>
          <a:blip r:embed="rId3"/>
          <a:srcRect/>
          <a:stretch>
            <a:fillRect/>
          </a:stretch>
        </p:blipFill>
        <p:spPr bwMode="auto">
          <a:xfrm>
            <a:off x="768505" y="4214818"/>
            <a:ext cx="3160553" cy="2166510"/>
          </a:xfrm>
          <a:prstGeom prst="rect">
            <a:avLst/>
          </a:prstGeom>
          <a:noFill/>
        </p:spPr>
      </p:pic>
      <p:pic>
        <p:nvPicPr>
          <p:cNvPr id="13316" name="Picture 4" descr="http://images-partners.google.com/images?q=tbn:ANd9GcT0Z5asg10dZSTPYeGL961quUNU34CmswdaDIVoTpq3zrAMBLV6TgEEqUQ:http://mf.npi-tu.ru/admin/spaw2/uploads_mf/images/MTM/%D0%9D%D0%B0%D0%BF%D1%8B%D0%BB%D0%B5%D0%BD%D0%B8%D0%B5.jpg"/>
          <p:cNvPicPr>
            <a:picLocks noChangeAspect="1" noChangeArrowheads="1"/>
          </p:cNvPicPr>
          <p:nvPr/>
        </p:nvPicPr>
        <p:blipFill>
          <a:blip r:embed="rId4"/>
          <a:srcRect/>
          <a:stretch>
            <a:fillRect/>
          </a:stretch>
        </p:blipFill>
        <p:spPr bwMode="auto">
          <a:xfrm>
            <a:off x="5429256" y="4286256"/>
            <a:ext cx="2880722" cy="209507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1103384896"/>
              </p:ext>
            </p:extLst>
          </p:nvPr>
        </p:nvGraphicFramePr>
        <p:xfrm>
          <a:off x="214282" y="285728"/>
          <a:ext cx="8822213" cy="4389120"/>
        </p:xfrm>
        <a:graphic>
          <a:graphicData uri="http://schemas.openxmlformats.org/drawingml/2006/table">
            <a:tbl>
              <a:tblPr firstRow="1" bandRow="1">
                <a:tableStyleId>{5940675A-B579-460E-94D1-54222C63F5DA}</a:tableStyleId>
              </a:tblPr>
              <a:tblGrid>
                <a:gridCol w="1340984"/>
                <a:gridCol w="1340981"/>
                <a:gridCol w="917514"/>
                <a:gridCol w="1340981"/>
                <a:gridCol w="1270403"/>
                <a:gridCol w="1129247"/>
                <a:gridCol w="1482103"/>
              </a:tblGrid>
              <a:tr h="927970">
                <a:tc>
                  <a:txBody>
                    <a:bodyPr/>
                    <a:lstStyle/>
                    <a:p>
                      <a:pPr algn="ctr">
                        <a:spcAft>
                          <a:spcPts val="0"/>
                        </a:spcAft>
                      </a:pPr>
                      <a:r>
                        <a:rPr lang="ru-RU" sz="1600" dirty="0">
                          <a:solidFill>
                            <a:schemeClr val="bg1"/>
                          </a:solidFill>
                          <a:effectLst>
                            <a:outerShdw blurRad="38100" dist="38100" dir="2700000" algn="tl">
                              <a:srgbClr val="000000">
                                <a:alpha val="43137"/>
                              </a:srgbClr>
                            </a:outerShdw>
                          </a:effectLst>
                          <a:latin typeface="+mn-lt"/>
                        </a:rPr>
                        <a:t>Краткая характеристика дефектов</a:t>
                      </a: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ru-RU" sz="1600" dirty="0">
                          <a:solidFill>
                            <a:schemeClr val="bg1"/>
                          </a:solidFill>
                          <a:effectLst>
                            <a:outerShdw blurRad="38100" dist="38100" dir="2700000" algn="tl">
                              <a:srgbClr val="000000">
                                <a:alpha val="43137"/>
                              </a:srgbClr>
                            </a:outerShdw>
                          </a:effectLst>
                          <a:latin typeface="+mn-lt"/>
                        </a:rPr>
                        <a:t>технология ремонта</a:t>
                      </a: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ru-RU" sz="1600" dirty="0">
                          <a:solidFill>
                            <a:schemeClr val="bg1"/>
                          </a:solidFill>
                          <a:effectLst>
                            <a:outerShdw blurRad="38100" dist="38100" dir="2700000" algn="tl">
                              <a:srgbClr val="000000">
                                <a:alpha val="43137"/>
                              </a:srgbClr>
                            </a:outerShdw>
                          </a:effectLst>
                          <a:latin typeface="+mn-lt"/>
                        </a:rPr>
                        <a:t>эскиз операций</a:t>
                      </a: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ru-RU" sz="1600" dirty="0">
                          <a:solidFill>
                            <a:schemeClr val="bg1"/>
                          </a:solidFill>
                          <a:effectLst>
                            <a:outerShdw blurRad="38100" dist="38100" dir="2700000" algn="tl">
                              <a:srgbClr val="000000">
                                <a:alpha val="43137"/>
                              </a:srgbClr>
                            </a:outerShdw>
                          </a:effectLst>
                          <a:latin typeface="+mn-lt"/>
                        </a:rPr>
                        <a:t>оборудование, приспособления, инструменты</a:t>
                      </a: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ru-RU" sz="1600" dirty="0">
                          <a:solidFill>
                            <a:schemeClr val="bg1"/>
                          </a:solidFill>
                          <a:effectLst>
                            <a:outerShdw blurRad="38100" dist="38100" dir="2700000" algn="tl">
                              <a:srgbClr val="000000">
                                <a:alpha val="43137"/>
                              </a:srgbClr>
                            </a:outerShdw>
                          </a:effectLst>
                          <a:latin typeface="+mn-lt"/>
                        </a:rPr>
                        <a:t>режим</a:t>
                      </a: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ru-RU" sz="1600" dirty="0">
                          <a:solidFill>
                            <a:schemeClr val="bg1"/>
                          </a:solidFill>
                          <a:effectLst>
                            <a:outerShdw blurRad="38100" dist="38100" dir="2700000" algn="tl">
                              <a:srgbClr val="000000">
                                <a:alpha val="43137"/>
                              </a:srgbClr>
                            </a:outerShdw>
                          </a:effectLst>
                          <a:latin typeface="+mn-lt"/>
                        </a:rPr>
                        <a:t>технические условия</a:t>
                      </a: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ru-RU" sz="1600" dirty="0">
                          <a:solidFill>
                            <a:schemeClr val="bg1"/>
                          </a:solidFill>
                          <a:effectLst>
                            <a:outerShdw blurRad="38100" dist="38100" dir="2700000" algn="tl">
                              <a:srgbClr val="000000">
                                <a:alpha val="43137"/>
                              </a:srgbClr>
                            </a:outerShdw>
                          </a:effectLst>
                          <a:latin typeface="+mn-lt"/>
                        </a:rPr>
                        <a:t>способ контроля, приспособления и инструменты</a:t>
                      </a: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541316">
                <a:tc>
                  <a:txBody>
                    <a:bodyPr/>
                    <a:lstStyle/>
                    <a:p>
                      <a:pPr algn="just">
                        <a:spcAft>
                          <a:spcPts val="0"/>
                        </a:spcAft>
                      </a:pP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ru-RU" sz="1600" dirty="0">
                          <a:solidFill>
                            <a:schemeClr val="bg1"/>
                          </a:solidFill>
                          <a:effectLst>
                            <a:outerShdw blurRad="38100" dist="38100" dir="2700000" algn="tl">
                              <a:srgbClr val="000000">
                                <a:alpha val="43137"/>
                              </a:srgbClr>
                            </a:outerShdw>
                          </a:effectLst>
                          <a:latin typeface="+mn-lt"/>
                        </a:rPr>
                        <a:t>Закалка поверхностная</a:t>
                      </a: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ru-RU" sz="1600" dirty="0">
                          <a:solidFill>
                            <a:schemeClr val="bg1"/>
                          </a:solidFill>
                          <a:effectLst>
                            <a:outerShdw blurRad="38100" dist="38100" dir="2700000" algn="tl">
                              <a:srgbClr val="000000">
                                <a:alpha val="43137"/>
                              </a:srgbClr>
                            </a:outerShdw>
                          </a:effectLst>
                          <a:latin typeface="+mn-lt"/>
                        </a:rPr>
                        <a:t>Горелка газовая</a:t>
                      </a: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ru-RU" sz="1600" dirty="0">
                          <a:solidFill>
                            <a:schemeClr val="bg1"/>
                          </a:solidFill>
                          <a:effectLst>
                            <a:outerShdw blurRad="38100" dist="38100" dir="2700000" algn="tl">
                              <a:srgbClr val="000000">
                                <a:alpha val="43137"/>
                              </a:srgbClr>
                            </a:outerShdw>
                          </a:effectLst>
                          <a:latin typeface="+mn-lt"/>
                        </a:rPr>
                        <a:t>Глубина слоя</a:t>
                      </a: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101758">
                <a:tc>
                  <a:txBody>
                    <a:bodyPr/>
                    <a:lstStyle/>
                    <a:p>
                      <a:pPr algn="just">
                        <a:spcAft>
                          <a:spcPts val="0"/>
                        </a:spcAft>
                      </a:pPr>
                      <a:endParaRPr lang="ru-RU" sz="160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ru-RU" sz="1600" dirty="0">
                          <a:solidFill>
                            <a:schemeClr val="bg1"/>
                          </a:solidFill>
                          <a:effectLst>
                            <a:outerShdw blurRad="38100" dist="38100" dir="2700000" algn="tl">
                              <a:srgbClr val="000000">
                                <a:alpha val="43137"/>
                              </a:srgbClr>
                            </a:outerShdw>
                          </a:effectLst>
                          <a:latin typeface="+mn-lt"/>
                        </a:rPr>
                        <a:t>Шлифование шейки вала до номинального размера</a:t>
                      </a: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ru-RU" sz="1600" dirty="0" err="1">
                          <a:solidFill>
                            <a:schemeClr val="bg1"/>
                          </a:solidFill>
                          <a:effectLst>
                            <a:outerShdw blurRad="38100" dist="38100" dir="2700000" algn="tl">
                              <a:srgbClr val="000000">
                                <a:alpha val="43137"/>
                              </a:srgbClr>
                            </a:outerShdw>
                          </a:effectLst>
                          <a:latin typeface="+mn-lt"/>
                        </a:rPr>
                        <a:t>Круглошлифовальный</a:t>
                      </a:r>
                      <a:r>
                        <a:rPr lang="ru-RU" sz="1600" dirty="0">
                          <a:solidFill>
                            <a:schemeClr val="bg1"/>
                          </a:solidFill>
                          <a:effectLst>
                            <a:outerShdw blurRad="38100" dist="38100" dir="2700000" algn="tl">
                              <a:srgbClr val="000000">
                                <a:alpha val="43137"/>
                              </a:srgbClr>
                            </a:outerShdw>
                          </a:effectLst>
                          <a:latin typeface="+mn-lt"/>
                        </a:rPr>
                        <a:t> станок</a:t>
                      </a: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ru-RU" sz="1600" dirty="0">
                          <a:solidFill>
                            <a:schemeClr val="bg1"/>
                          </a:solidFill>
                          <a:effectLst>
                            <a:outerShdw blurRad="38100" dist="38100" dir="2700000" algn="tl">
                              <a:srgbClr val="000000">
                                <a:alpha val="43137"/>
                              </a:srgbClr>
                            </a:outerShdw>
                          </a:effectLst>
                          <a:latin typeface="+mn-lt"/>
                        </a:rPr>
                        <a:t>Шлифовальный круг</a:t>
                      </a: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1600" dirty="0">
                          <a:solidFill>
                            <a:schemeClr val="bg1"/>
                          </a:solidFill>
                          <a:effectLst>
                            <a:outerShdw blurRad="38100" dist="38100" dir="2700000" algn="tl">
                              <a:srgbClr val="000000">
                                <a:alpha val="43137"/>
                              </a:srgbClr>
                            </a:outerShdw>
                          </a:effectLst>
                          <a:latin typeface="+mn-lt"/>
                        </a:rPr>
                        <a:t>R</a:t>
                      </a:r>
                      <a:r>
                        <a:rPr lang="en-US" sz="1600" baseline="-25000" dirty="0">
                          <a:solidFill>
                            <a:schemeClr val="bg1"/>
                          </a:solidFill>
                          <a:effectLst>
                            <a:outerShdw blurRad="38100" dist="38100" dir="2700000" algn="tl">
                              <a:srgbClr val="000000">
                                <a:alpha val="43137"/>
                              </a:srgbClr>
                            </a:outerShdw>
                          </a:effectLst>
                          <a:latin typeface="+mn-lt"/>
                        </a:rPr>
                        <a:t>a</a:t>
                      </a:r>
                      <a:r>
                        <a:rPr lang="ru-RU" sz="1600" dirty="0">
                          <a:solidFill>
                            <a:schemeClr val="bg1"/>
                          </a:solidFill>
                          <a:effectLst>
                            <a:outerShdw blurRad="38100" dist="38100" dir="2700000" algn="tl">
                              <a:srgbClr val="000000">
                                <a:alpha val="43137"/>
                              </a:srgbClr>
                            </a:outerShdw>
                          </a:effectLst>
                          <a:latin typeface="+mn-lt"/>
                        </a:rPr>
                        <a:t> = </a:t>
                      </a:r>
                      <a:r>
                        <a:rPr lang="ru-RU" sz="1600" dirty="0" smtClean="0">
                          <a:solidFill>
                            <a:schemeClr val="bg1"/>
                          </a:solidFill>
                          <a:effectLst>
                            <a:outerShdw blurRad="38100" dist="38100" dir="2700000" algn="tl">
                              <a:srgbClr val="000000">
                                <a:alpha val="43137"/>
                              </a:srgbClr>
                            </a:outerShdw>
                          </a:effectLst>
                          <a:latin typeface="+mn-lt"/>
                        </a:rPr>
                        <a:t>0,63 мм</a:t>
                      </a: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ru-RU" sz="1600" dirty="0" smtClean="0">
                          <a:solidFill>
                            <a:schemeClr val="bg1"/>
                          </a:solidFill>
                          <a:effectLst>
                            <a:outerShdw blurRad="38100" dist="38100" dir="2700000" algn="tl">
                              <a:srgbClr val="000000">
                                <a:alpha val="43137"/>
                              </a:srgbClr>
                            </a:outerShdw>
                          </a:effectLst>
                          <a:latin typeface="+mn-lt"/>
                        </a:rPr>
                        <a:t>Визуально</a:t>
                      </a: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101758">
                <a:tc>
                  <a:txBody>
                    <a:bodyPr/>
                    <a:lstStyle/>
                    <a:p>
                      <a:pPr algn="just">
                        <a:spcAft>
                          <a:spcPts val="0"/>
                        </a:spcAft>
                      </a:pP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ru-RU" sz="1600" dirty="0">
                          <a:solidFill>
                            <a:schemeClr val="bg1"/>
                          </a:solidFill>
                          <a:effectLst>
                            <a:outerShdw blurRad="38100" dist="38100" dir="2700000" algn="tl">
                              <a:srgbClr val="000000">
                                <a:alpha val="43137"/>
                              </a:srgbClr>
                            </a:outerShdw>
                          </a:effectLst>
                          <a:latin typeface="+mn-lt"/>
                        </a:rPr>
                        <a:t>контроль качества выполнения восстановительных работ</a:t>
                      </a: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ru-RU" sz="1600" dirty="0">
                          <a:solidFill>
                            <a:schemeClr val="bg1"/>
                          </a:solidFill>
                          <a:effectLst>
                            <a:outerShdw blurRad="38100" dist="38100" dir="2700000" algn="tl">
                              <a:srgbClr val="000000">
                                <a:alpha val="43137"/>
                              </a:srgbClr>
                            </a:outerShdw>
                          </a:effectLst>
                          <a:latin typeface="+mn-lt"/>
                        </a:rPr>
                        <a:t>Визуально, </a:t>
                      </a:r>
                    </a:p>
                    <a:p>
                      <a:pPr algn="just">
                        <a:spcAft>
                          <a:spcPts val="0"/>
                        </a:spcAft>
                      </a:pPr>
                      <a:r>
                        <a:rPr lang="ru-RU" sz="1600" dirty="0">
                          <a:solidFill>
                            <a:schemeClr val="bg1"/>
                          </a:solidFill>
                          <a:effectLst>
                            <a:outerShdw blurRad="38100" dist="38100" dir="2700000" algn="tl">
                              <a:srgbClr val="000000">
                                <a:alpha val="43137"/>
                              </a:srgbClr>
                            </a:outerShdw>
                          </a:effectLst>
                          <a:latin typeface="+mn-lt"/>
                        </a:rPr>
                        <a:t>Штангенциркуль</a:t>
                      </a:r>
                    </a:p>
                    <a:p>
                      <a:pPr algn="just">
                        <a:spcAft>
                          <a:spcPts val="0"/>
                        </a:spcAft>
                      </a:pPr>
                      <a:r>
                        <a:rPr lang="ru-RU" sz="1600" dirty="0" smtClean="0">
                          <a:solidFill>
                            <a:schemeClr val="bg1"/>
                          </a:solidFill>
                          <a:effectLst>
                            <a:outerShdw blurRad="38100" dist="38100" dir="2700000" algn="tl">
                              <a:srgbClr val="000000">
                                <a:alpha val="43137"/>
                              </a:srgbClr>
                            </a:outerShdw>
                          </a:effectLst>
                          <a:latin typeface="+mn-lt"/>
                        </a:rPr>
                        <a:t>0-160</a:t>
                      </a: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568952" cy="917596"/>
          </a:xfrm>
        </p:spPr>
        <p:txBody>
          <a:bodyPr>
            <a:normAutofit fontScale="90000"/>
          </a:bodyPr>
          <a:lstStyle/>
          <a:p>
            <a:pPr>
              <a:lnSpc>
                <a:spcPct val="80000"/>
              </a:lnSpc>
            </a:pPr>
            <a:r>
              <a:rPr lang="ru-RU" sz="3600" b="0" dirty="0" smtClean="0">
                <a:solidFill>
                  <a:schemeClr val="accent6">
                    <a:lumMod val="50000"/>
                  </a:schemeClr>
                </a:solidFill>
              </a:rPr>
              <a:t> </a:t>
            </a:r>
            <a:r>
              <a:rPr lang="ru-RU" sz="3600" dirty="0" smtClean="0">
                <a:solidFill>
                  <a:srgbClr val="760000"/>
                </a:solidFill>
                <a:effectLst/>
                <a:latin typeface="Arial" panose="020B0604020202020204" pitchFamily="34" charset="0"/>
                <a:cs typeface="Arial" panose="020B0604020202020204" pitchFamily="34" charset="0"/>
              </a:rPr>
              <a:t>Выбор способа восстановления изношенных деталей</a:t>
            </a:r>
            <a:endParaRPr lang="ru-RU" sz="3600" dirty="0">
              <a:solidFill>
                <a:srgbClr val="760000"/>
              </a:solidFill>
              <a:effectLst/>
              <a:latin typeface="Arial" panose="020B0604020202020204" pitchFamily="34" charset="0"/>
              <a:cs typeface="Arial" panose="020B0604020202020204" pitchFamily="34" charset="0"/>
            </a:endParaRPr>
          </a:p>
        </p:txBody>
      </p:sp>
      <p:sp>
        <p:nvSpPr>
          <p:cNvPr id="3" name="Содержимое 2"/>
          <p:cNvSpPr>
            <a:spLocks noGrp="1"/>
          </p:cNvSpPr>
          <p:nvPr>
            <p:ph idx="1"/>
          </p:nvPr>
        </p:nvSpPr>
        <p:spPr>
          <a:xfrm>
            <a:off x="179512" y="1196752"/>
            <a:ext cx="8715436" cy="5472608"/>
          </a:xfrm>
        </p:spPr>
        <p:txBody>
          <a:bodyPr>
            <a:noAutofit/>
          </a:bodyPr>
          <a:lstStyle/>
          <a:p>
            <a:pPr marL="0" indent="411480" algn="just">
              <a:spcBef>
                <a:spcPts val="600"/>
              </a:spcBef>
              <a:buNone/>
            </a:pPr>
            <a:r>
              <a:rPr lang="ru-RU" dirty="0" smtClean="0">
                <a:solidFill>
                  <a:schemeClr val="bg1"/>
                </a:solidFill>
                <a:effectLst>
                  <a:outerShdw blurRad="38100" dist="38100" dir="2700000" algn="tl">
                    <a:srgbClr val="000000">
                      <a:alpha val="43137"/>
                    </a:srgbClr>
                  </a:outerShdw>
                </a:effectLst>
              </a:rPr>
              <a:t>Подлежащая восстановлению деталь после создания на ее поверхности припуска для последующей механической обработки называется р</a:t>
            </a:r>
            <a:r>
              <a:rPr lang="ru-RU" b="1" i="1" dirty="0" smtClean="0">
                <a:solidFill>
                  <a:schemeClr val="bg1"/>
                </a:solidFill>
                <a:effectLst>
                  <a:outerShdw blurRad="38100" dist="38100" dir="2700000" algn="tl">
                    <a:srgbClr val="000000">
                      <a:alpha val="43137"/>
                    </a:srgbClr>
                  </a:outerShdw>
                </a:effectLst>
              </a:rPr>
              <a:t>емонтной заготовкой </a:t>
            </a:r>
            <a:r>
              <a:rPr lang="ru-RU" dirty="0" smtClean="0">
                <a:solidFill>
                  <a:schemeClr val="bg1"/>
                </a:solidFill>
                <a:effectLst>
                  <a:outerShdw blurRad="38100" dist="38100" dir="2700000" algn="tl">
                    <a:srgbClr val="000000">
                      <a:alpha val="43137"/>
                    </a:srgbClr>
                  </a:outerShdw>
                </a:effectLst>
              </a:rPr>
              <a:t>— </a:t>
            </a:r>
          </a:p>
          <a:p>
            <a:pPr marL="0" indent="411480" algn="just">
              <a:spcBef>
                <a:spcPts val="600"/>
              </a:spcBef>
              <a:buNone/>
            </a:pPr>
            <a:r>
              <a:rPr lang="ru-RU" dirty="0" smtClean="0">
                <a:solidFill>
                  <a:schemeClr val="bg1"/>
                </a:solidFill>
                <a:effectLst>
                  <a:outerShdw blurRad="38100" dist="38100" dir="2700000" algn="tl">
                    <a:srgbClr val="000000">
                      <a:alpha val="43137"/>
                    </a:srgbClr>
                  </a:outerShdw>
                </a:effectLst>
              </a:rPr>
              <a:t>Правильный выбор способов восстановления деталей снижает стоимость ремонта, простой оборудования, расход материалов и повышает межремонтный срок службы.</a:t>
            </a:r>
          </a:p>
          <a:p>
            <a:pPr marL="0" indent="411480" algn="just">
              <a:spcBef>
                <a:spcPts val="0"/>
              </a:spcBef>
              <a:buNone/>
            </a:pPr>
            <a:r>
              <a:rPr lang="ru-RU" dirty="0">
                <a:solidFill>
                  <a:schemeClr val="bg1"/>
                </a:solidFill>
                <a:effectLst>
                  <a:outerShdw blurRad="38100" dist="38100" dir="2700000" algn="tl">
                    <a:srgbClr val="000000">
                      <a:alpha val="43137"/>
                    </a:srgbClr>
                  </a:outerShdw>
                </a:effectLst>
              </a:rPr>
              <a:t>Существуют два основных метода восстановления деталей: </a:t>
            </a:r>
          </a:p>
          <a:p>
            <a:pPr marL="0" indent="411480" algn="just">
              <a:spcBef>
                <a:spcPts val="600"/>
              </a:spcBef>
              <a:buNone/>
            </a:pPr>
            <a:r>
              <a:rPr lang="ru-RU" dirty="0">
                <a:solidFill>
                  <a:schemeClr val="bg1"/>
                </a:solidFill>
                <a:effectLst>
                  <a:outerShdw blurRad="38100" dist="38100" dir="2700000" algn="tl">
                    <a:srgbClr val="000000">
                      <a:alpha val="43137"/>
                    </a:srgbClr>
                  </a:outerShdw>
                </a:effectLst>
              </a:rPr>
              <a:t>- восстановление до ремонтных размеров</a:t>
            </a:r>
          </a:p>
          <a:p>
            <a:pPr marL="0" indent="411480" algn="just">
              <a:spcBef>
                <a:spcPts val="0"/>
              </a:spcBef>
              <a:buNone/>
            </a:pPr>
            <a:r>
              <a:rPr lang="ru-RU" dirty="0">
                <a:solidFill>
                  <a:schemeClr val="bg1"/>
                </a:solidFill>
                <a:effectLst>
                  <a:outerShdw blurRad="38100" dist="38100" dir="2700000" algn="tl">
                    <a:srgbClr val="000000">
                      <a:alpha val="43137"/>
                    </a:srgbClr>
                  </a:outerShdw>
                </a:effectLst>
              </a:rPr>
              <a:t>- восстановление до номинальных размеров. </a:t>
            </a:r>
          </a:p>
          <a:p>
            <a:pPr marL="0" indent="411480" algn="just">
              <a:spcBef>
                <a:spcPts val="600"/>
              </a:spcBef>
              <a:buNone/>
            </a:pPr>
            <a:endParaRPr lang="ru-RU" dirty="0" smtClean="0">
              <a:solidFill>
                <a:schemeClr val="bg1"/>
              </a:solidFill>
              <a:effectLst>
                <a:outerShdw blurRad="38100" dist="38100" dir="2700000" algn="tl">
                  <a:srgbClr val="000000">
                    <a:alpha val="43137"/>
                  </a:srgbClr>
                </a:outerShdw>
              </a:effectLst>
            </a:endParaRPr>
          </a:p>
          <a:p>
            <a:pPr marL="0" indent="411480" algn="just">
              <a:spcBef>
                <a:spcPts val="0"/>
              </a:spcBef>
              <a:buNone/>
            </a:pPr>
            <a:endParaRPr lang="ru-RU" sz="3200" dirty="0" smtClean="0">
              <a:solidFill>
                <a:schemeClr val="accent1">
                  <a:lumMod val="50000"/>
                </a:schemeClr>
              </a:solidFill>
              <a:effectLst>
                <a:outerShdw blurRad="38100" dist="38100" dir="2700000" algn="tl">
                  <a:srgbClr val="000000">
                    <a:alpha val="43137"/>
                  </a:srgbClr>
                </a:outerShdw>
              </a:effectLst>
            </a:endParaRPr>
          </a:p>
          <a:p>
            <a:pPr marL="0" indent="411480" algn="just">
              <a:spcBef>
                <a:spcPts val="0"/>
              </a:spcBef>
              <a:buNone/>
            </a:pPr>
            <a:endParaRPr lang="ru-RU" sz="3100" dirty="0">
              <a:solidFill>
                <a:schemeClr val="accent1">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16632"/>
            <a:ext cx="8715436" cy="6072230"/>
          </a:xfrm>
        </p:spPr>
        <p:txBody>
          <a:bodyPr>
            <a:noAutofit/>
          </a:bodyPr>
          <a:lstStyle/>
          <a:p>
            <a:pPr marL="0" indent="411480" algn="just">
              <a:spcBef>
                <a:spcPts val="600"/>
              </a:spcBef>
              <a:buNone/>
            </a:pPr>
            <a:r>
              <a:rPr lang="ru-RU" dirty="0" smtClean="0">
                <a:solidFill>
                  <a:schemeClr val="bg1"/>
                </a:solidFill>
                <a:effectLst>
                  <a:outerShdw blurRad="38100" dist="38100" dir="2700000" algn="tl">
                    <a:srgbClr val="000000">
                      <a:alpha val="43137"/>
                    </a:srgbClr>
                  </a:outerShdw>
                </a:effectLst>
              </a:rPr>
              <a:t>В первом случае геометрические формы изношенных деталей исправляют механической обработкой, изменяя первоначальные (номинальные) размеры деталей в пределах установленных допусков на ремонтные размеры. </a:t>
            </a:r>
          </a:p>
          <a:p>
            <a:pPr marL="0" indent="411480" algn="just">
              <a:spcBef>
                <a:spcPts val="600"/>
              </a:spcBef>
              <a:buNone/>
            </a:pPr>
            <a:r>
              <a:rPr lang="ru-RU" b="1" dirty="0" smtClean="0">
                <a:solidFill>
                  <a:schemeClr val="bg1"/>
                </a:solidFill>
                <a:effectLst>
                  <a:outerShdw blurRad="38100" dist="38100" dir="2700000" algn="tl">
                    <a:srgbClr val="000000">
                      <a:alpha val="43137"/>
                    </a:srgbClr>
                  </a:outerShdw>
                </a:effectLst>
              </a:rPr>
              <a:t>Ремонтный размер </a:t>
            </a:r>
            <a:r>
              <a:rPr lang="ru-RU" dirty="0" smtClean="0">
                <a:solidFill>
                  <a:schemeClr val="bg1"/>
                </a:solidFill>
                <a:effectLst>
                  <a:outerShdw blurRad="38100" dist="38100" dir="2700000" algn="tl">
                    <a:srgbClr val="000000">
                      <a:alpha val="43137"/>
                    </a:srgbClr>
                  </a:outerShdw>
                </a:effectLst>
              </a:rPr>
              <a:t>– это размер, до которого может вестись обработка для снятия следов износа.</a:t>
            </a:r>
          </a:p>
          <a:p>
            <a:pPr marL="0" indent="411480" algn="just">
              <a:spcBef>
                <a:spcPts val="600"/>
              </a:spcBef>
              <a:buNone/>
            </a:pPr>
            <a:r>
              <a:rPr lang="ru-RU" dirty="0">
                <a:solidFill>
                  <a:schemeClr val="bg1"/>
                </a:solidFill>
                <a:effectLst>
                  <a:outerShdw blurRad="38100" dist="38100" dir="2700000" algn="tl">
                    <a:srgbClr val="000000">
                      <a:alpha val="43137"/>
                    </a:srgbClr>
                  </a:outerShdw>
                </a:effectLst>
              </a:rPr>
              <a:t>Детали, восстановленные механической обработкой, имеют новые ремонтные размеры, которые могут быть больше или меньше номинальных размеров. Например, при обработке шейки вала его ремонтный размер становится меньше номинального, а при обработке рабочей поверхности отверстия — больше</a:t>
            </a:r>
            <a:r>
              <a:rPr lang="ru-RU" dirty="0" smtClean="0">
                <a:solidFill>
                  <a:schemeClr val="bg1"/>
                </a:solidFill>
                <a:effectLst>
                  <a:outerShdw blurRad="38100" dist="38100" dir="2700000" algn="tl">
                    <a:srgbClr val="000000">
                      <a:alpha val="43137"/>
                    </a:srgbClr>
                  </a:outerShdw>
                </a:effectLst>
              </a:rPr>
              <a:t>.</a:t>
            </a:r>
          </a:p>
          <a:p>
            <a:pPr marL="0" indent="411480" algn="just">
              <a:spcBef>
                <a:spcPts val="600"/>
              </a:spcBef>
              <a:buNone/>
            </a:pPr>
            <a:endParaRPr lang="ru-RU" sz="3200" dirty="0" smtClean="0">
              <a:solidFill>
                <a:schemeClr val="accent1">
                  <a:lumMod val="50000"/>
                </a:schemeClr>
              </a:solidFill>
              <a:effectLst>
                <a:outerShdw blurRad="38100" dist="38100" dir="2700000" algn="tl">
                  <a:srgbClr val="000000">
                    <a:alpha val="43137"/>
                  </a:srgbClr>
                </a:outerShdw>
              </a:effectLst>
            </a:endParaRPr>
          </a:p>
          <a:p>
            <a:pPr marL="0" indent="411480" algn="just">
              <a:spcBef>
                <a:spcPts val="0"/>
              </a:spcBef>
              <a:buNone/>
            </a:pPr>
            <a:endParaRPr lang="ru-RU" sz="3200" dirty="0" smtClean="0">
              <a:solidFill>
                <a:schemeClr val="accent1">
                  <a:lumMod val="50000"/>
                </a:schemeClr>
              </a:solidFill>
              <a:effectLst>
                <a:outerShdw blurRad="38100" dist="38100" dir="2700000" algn="tl">
                  <a:srgbClr val="000000">
                    <a:alpha val="43137"/>
                  </a:srgbClr>
                </a:outerShdw>
              </a:effectLst>
            </a:endParaRPr>
          </a:p>
          <a:p>
            <a:pPr marL="0" indent="411480" algn="just">
              <a:spcBef>
                <a:spcPts val="0"/>
              </a:spcBef>
              <a:buNone/>
            </a:pPr>
            <a:endParaRPr lang="ru-RU" sz="3100" dirty="0">
              <a:solidFill>
                <a:schemeClr val="accent1">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504" y="116632"/>
            <a:ext cx="9036496" cy="6741368"/>
          </a:xfrm>
        </p:spPr>
        <p:txBody>
          <a:bodyPr>
            <a:noAutofit/>
          </a:bodyPr>
          <a:lstStyle/>
          <a:p>
            <a:pPr marL="0" indent="457200" algn="just">
              <a:spcBef>
                <a:spcPts val="600"/>
              </a:spcBef>
              <a:buNone/>
            </a:pPr>
            <a:r>
              <a:rPr lang="ru-RU" sz="2700" dirty="0" smtClean="0">
                <a:solidFill>
                  <a:schemeClr val="bg1"/>
                </a:solidFill>
                <a:effectLst>
                  <a:outerShdw blurRad="38100" dist="38100" dir="2700000" algn="tl">
                    <a:srgbClr val="000000">
                      <a:alpha val="43137"/>
                    </a:srgbClr>
                  </a:outerShdw>
                </a:effectLst>
              </a:rPr>
              <a:t>Различают:</a:t>
            </a:r>
          </a:p>
          <a:p>
            <a:pPr marL="0" indent="457200" algn="just">
              <a:spcBef>
                <a:spcPts val="0"/>
              </a:spcBef>
              <a:buNone/>
            </a:pPr>
            <a:r>
              <a:rPr lang="ru-RU" sz="2700" b="1" dirty="0" smtClean="0">
                <a:solidFill>
                  <a:schemeClr val="bg1"/>
                </a:solidFill>
                <a:effectLst>
                  <a:outerShdw blurRad="38100" dist="38100" dir="2700000" algn="tl">
                    <a:srgbClr val="000000">
                      <a:alpha val="43137"/>
                    </a:srgbClr>
                  </a:outerShdw>
                </a:effectLst>
              </a:rPr>
              <a:t>- Индивидуальный</a:t>
            </a:r>
            <a:r>
              <a:rPr lang="ru-RU" sz="2700" dirty="0" smtClean="0">
                <a:solidFill>
                  <a:schemeClr val="bg1"/>
                </a:solidFill>
                <a:effectLst>
                  <a:outerShdw blurRad="38100" dist="38100" dir="2700000" algn="tl">
                    <a:srgbClr val="000000">
                      <a:alpha val="43137"/>
                    </a:srgbClr>
                  </a:outerShdw>
                </a:effectLst>
              </a:rPr>
              <a:t> ремонтный размер, который заранее не задан, получается в процессе обработки;</a:t>
            </a:r>
          </a:p>
          <a:p>
            <a:pPr marL="0" indent="457200" algn="just">
              <a:spcBef>
                <a:spcPts val="0"/>
              </a:spcBef>
              <a:buNone/>
            </a:pPr>
            <a:r>
              <a:rPr lang="ru-RU" sz="2700" b="1" dirty="0" smtClean="0">
                <a:solidFill>
                  <a:schemeClr val="bg1"/>
                </a:solidFill>
                <a:effectLst>
                  <a:outerShdw blurRad="38100" dist="38100" dir="2700000" algn="tl">
                    <a:srgbClr val="000000">
                      <a:alpha val="43137"/>
                    </a:srgbClr>
                  </a:outerShdw>
                </a:effectLst>
              </a:rPr>
              <a:t>- Нормируемый</a:t>
            </a:r>
            <a:r>
              <a:rPr lang="ru-RU" sz="2700" dirty="0" smtClean="0">
                <a:solidFill>
                  <a:schemeClr val="bg1"/>
                </a:solidFill>
                <a:effectLst>
                  <a:outerShdw blurRad="38100" dist="38100" dir="2700000" algn="tl">
                    <a:srgbClr val="000000">
                      <a:alpha val="43137"/>
                    </a:srgbClr>
                  </a:outerShdw>
                </a:effectLst>
              </a:rPr>
              <a:t> </a:t>
            </a:r>
            <a:r>
              <a:rPr lang="ru-RU" sz="2700" dirty="0">
                <a:solidFill>
                  <a:schemeClr val="bg1"/>
                </a:solidFill>
                <a:effectLst>
                  <a:outerShdw blurRad="38100" dist="38100" dir="2700000" algn="tl">
                    <a:srgbClr val="000000">
                      <a:alpha val="43137"/>
                    </a:srgbClr>
                  </a:outerShdw>
                </a:effectLst>
              </a:rPr>
              <a:t>ремонтный размер, который устанавливается расчетом на прочность изношенных деталей. Задается заранее изготовителем машины. По нормируемому ремонтному размеру поставляются запасные детали</a:t>
            </a:r>
            <a:r>
              <a:rPr lang="ru-RU" sz="2700" dirty="0" smtClean="0">
                <a:solidFill>
                  <a:schemeClr val="bg1"/>
                </a:solidFill>
                <a:effectLst>
                  <a:outerShdw blurRad="38100" dist="38100" dir="2700000" algn="tl">
                    <a:srgbClr val="000000">
                      <a:alpha val="43137"/>
                    </a:srgbClr>
                  </a:outerShdw>
                </a:effectLst>
              </a:rPr>
              <a:t>.</a:t>
            </a:r>
          </a:p>
          <a:p>
            <a:pPr marL="0" indent="457200" algn="just">
              <a:spcBef>
                <a:spcPts val="0"/>
              </a:spcBef>
              <a:buNone/>
            </a:pPr>
            <a:r>
              <a:rPr lang="ru-RU" sz="2700" dirty="0">
                <a:solidFill>
                  <a:schemeClr val="bg1"/>
                </a:solidFill>
                <a:effectLst>
                  <a:outerShdw blurRad="38100" dist="38100" dir="2700000" algn="tl">
                    <a:srgbClr val="000000">
                      <a:alpha val="43137"/>
                    </a:srgbClr>
                  </a:outerShdw>
                </a:effectLst>
              </a:rPr>
              <a:t>В ремонтной практике применяют следующие основные способы восстановления изношенных деталей: </a:t>
            </a:r>
          </a:p>
          <a:p>
            <a:pPr marL="0" indent="457200" algn="just">
              <a:spcBef>
                <a:spcPts val="0"/>
              </a:spcBef>
              <a:buNone/>
            </a:pPr>
            <a:r>
              <a:rPr lang="ru-RU" sz="2700" dirty="0">
                <a:solidFill>
                  <a:schemeClr val="bg1"/>
                </a:solidFill>
                <a:effectLst>
                  <a:outerShdw blurRad="38100" dist="38100" dir="2700000" algn="tl">
                    <a:srgbClr val="000000">
                      <a:alpha val="43137"/>
                    </a:srgbClr>
                  </a:outerShdw>
                </a:effectLst>
              </a:rPr>
              <a:t>- механической и слесарной обработкой </a:t>
            </a:r>
          </a:p>
          <a:p>
            <a:pPr marL="0" indent="457200" algn="just">
              <a:spcBef>
                <a:spcPts val="0"/>
              </a:spcBef>
              <a:buNone/>
            </a:pPr>
            <a:r>
              <a:rPr lang="ru-RU" sz="2700" dirty="0">
                <a:solidFill>
                  <a:schemeClr val="bg1"/>
                </a:solidFill>
                <a:effectLst>
                  <a:outerShdw blurRad="38100" dist="38100" dir="2700000" algn="tl">
                    <a:srgbClr val="000000">
                      <a:alpha val="43137"/>
                    </a:srgbClr>
                  </a:outerShdw>
                </a:effectLst>
              </a:rPr>
              <a:t>- сваркой и восстановительной  наплавкой</a:t>
            </a:r>
          </a:p>
          <a:p>
            <a:pPr marL="0" indent="457200" algn="just">
              <a:spcBef>
                <a:spcPts val="0"/>
              </a:spcBef>
              <a:buNone/>
            </a:pPr>
            <a:r>
              <a:rPr lang="ru-RU" sz="2700" dirty="0">
                <a:solidFill>
                  <a:schemeClr val="bg1"/>
                </a:solidFill>
                <a:effectLst>
                  <a:outerShdw blurRad="38100" dist="38100" dir="2700000" algn="tl">
                    <a:srgbClr val="000000">
                      <a:alpha val="43137"/>
                    </a:srgbClr>
                  </a:outerShdw>
                </a:effectLst>
              </a:rPr>
              <a:t>- </a:t>
            </a:r>
            <a:r>
              <a:rPr lang="ru-RU" sz="2700" dirty="0" err="1">
                <a:solidFill>
                  <a:schemeClr val="bg1"/>
                </a:solidFill>
                <a:effectLst>
                  <a:outerShdw blurRad="38100" dist="38100" dir="2700000" algn="tl">
                    <a:srgbClr val="000000">
                      <a:alpha val="43137"/>
                    </a:srgbClr>
                  </a:outerShdw>
                </a:effectLst>
              </a:rPr>
              <a:t>газотермическим</a:t>
            </a:r>
            <a:r>
              <a:rPr lang="ru-RU" sz="2700" dirty="0">
                <a:solidFill>
                  <a:schemeClr val="bg1"/>
                </a:solidFill>
                <a:effectLst>
                  <a:outerShdw blurRad="38100" dist="38100" dir="2700000" algn="tl">
                    <a:srgbClr val="000000">
                      <a:alpha val="43137"/>
                    </a:srgbClr>
                  </a:outerShdw>
                </a:effectLst>
              </a:rPr>
              <a:t> нанесением порошковых материалов</a:t>
            </a:r>
          </a:p>
          <a:p>
            <a:pPr marL="0" indent="410400" algn="just">
              <a:spcBef>
                <a:spcPts val="0"/>
              </a:spcBef>
              <a:buNone/>
            </a:pPr>
            <a:r>
              <a:rPr lang="ru-RU" sz="2700" dirty="0">
                <a:solidFill>
                  <a:schemeClr val="bg1"/>
                </a:solidFill>
                <a:effectLst>
                  <a:outerShdw blurRad="38100" dist="38100" dir="2700000" algn="tl">
                    <a:srgbClr val="000000">
                      <a:alpha val="43137"/>
                    </a:srgbClr>
                  </a:outerShdw>
                </a:effectLst>
              </a:rPr>
              <a:t>восстановление полимерными материалами</a:t>
            </a:r>
          </a:p>
          <a:p>
            <a:pPr marL="0" indent="410400" algn="just">
              <a:spcBef>
                <a:spcPts val="0"/>
              </a:spcBef>
              <a:buNone/>
            </a:pPr>
            <a:r>
              <a:rPr lang="ru-RU" sz="2700" dirty="0">
                <a:solidFill>
                  <a:schemeClr val="bg1"/>
                </a:solidFill>
                <a:effectLst>
                  <a:outerShdw blurRad="38100" dist="38100" dir="2700000" algn="tl">
                    <a:srgbClr val="000000">
                      <a:alpha val="43137"/>
                    </a:srgbClr>
                  </a:outerShdw>
                </a:effectLst>
              </a:rPr>
              <a:t>- восстановление формы под давлением (пластическое деформирование)</a:t>
            </a:r>
          </a:p>
          <a:p>
            <a:pPr marL="0" indent="410400" algn="just">
              <a:spcBef>
                <a:spcPts val="0"/>
              </a:spcBef>
              <a:buNone/>
            </a:pPr>
            <a:endParaRPr lang="ru-RU" sz="2700" dirty="0">
              <a:solidFill>
                <a:schemeClr val="accent1">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29600" cy="720080"/>
          </a:xfrm>
        </p:spPr>
        <p:txBody>
          <a:bodyPr>
            <a:normAutofit/>
          </a:bodyPr>
          <a:lstStyle/>
          <a:p>
            <a:r>
              <a:rPr lang="ru-RU" sz="3200" dirty="0" smtClean="0">
                <a:solidFill>
                  <a:srgbClr val="760000"/>
                </a:solidFill>
                <a:effectLst/>
                <a:latin typeface="Arial" panose="020B0604020202020204" pitchFamily="34" charset="0"/>
                <a:cs typeface="Arial" panose="020B0604020202020204" pitchFamily="34" charset="0"/>
              </a:rPr>
              <a:t>Механическая обработка</a:t>
            </a:r>
            <a:endParaRPr lang="ru-RU" sz="3200" dirty="0">
              <a:solidFill>
                <a:srgbClr val="760000"/>
              </a:solidFill>
              <a:effectLst/>
              <a:latin typeface="Arial" panose="020B0604020202020204" pitchFamily="34" charset="0"/>
              <a:cs typeface="Arial" panose="020B0604020202020204" pitchFamily="34" charset="0"/>
            </a:endParaRPr>
          </a:p>
        </p:txBody>
      </p:sp>
      <p:sp>
        <p:nvSpPr>
          <p:cNvPr id="3" name="Содержимое 2"/>
          <p:cNvSpPr>
            <a:spLocks noGrp="1"/>
          </p:cNvSpPr>
          <p:nvPr>
            <p:ph idx="1"/>
          </p:nvPr>
        </p:nvSpPr>
        <p:spPr>
          <a:xfrm>
            <a:off x="179512" y="980728"/>
            <a:ext cx="8715436" cy="5877272"/>
          </a:xfrm>
        </p:spPr>
        <p:txBody>
          <a:bodyPr>
            <a:noAutofit/>
          </a:bodyPr>
          <a:lstStyle/>
          <a:p>
            <a:pPr marL="0" indent="411480" algn="just">
              <a:spcBef>
                <a:spcPts val="0"/>
              </a:spcBef>
              <a:buNone/>
            </a:pPr>
            <a:r>
              <a:rPr lang="ru-RU" sz="2700" dirty="0" smtClean="0">
                <a:solidFill>
                  <a:schemeClr val="bg1"/>
                </a:solidFill>
                <a:effectLst>
                  <a:outerShdw blurRad="38100" dist="38100" dir="2700000" algn="tl">
                    <a:srgbClr val="000000">
                      <a:alpha val="43137"/>
                    </a:srgbClr>
                  </a:outerShdw>
                </a:effectLst>
              </a:rPr>
              <a:t>Механическая обработка ремонтных заготовок может выполняться разными методами, их выбор зависит от требований к точности обработки и шероховатости обработанной поверхности, физико-механических свойств материала покрытия ремонтной заготовки и возможностей ремонтного производства.</a:t>
            </a:r>
          </a:p>
          <a:p>
            <a:pPr marL="0" indent="411480" algn="just">
              <a:spcBef>
                <a:spcPts val="0"/>
              </a:spcBef>
              <a:buNone/>
            </a:pPr>
            <a:r>
              <a:rPr lang="ru-RU" sz="2700" b="1" i="1" dirty="0">
                <a:solidFill>
                  <a:schemeClr val="bg1"/>
                </a:solidFill>
                <a:effectLst>
                  <a:outerShdw blurRad="38100" dist="38100" dir="2700000" algn="tl">
                    <a:srgbClr val="000000">
                      <a:alpha val="43137"/>
                    </a:srgbClr>
                  </a:outerShdw>
                </a:effectLst>
              </a:rPr>
              <a:t>Лезвийная обработка </a:t>
            </a:r>
            <a:r>
              <a:rPr lang="ru-RU" sz="2700" dirty="0">
                <a:solidFill>
                  <a:schemeClr val="bg1"/>
                </a:solidFill>
                <a:effectLst>
                  <a:outerShdw blurRad="38100" dist="38100" dir="2700000" algn="tl">
                    <a:srgbClr val="000000">
                      <a:alpha val="43137"/>
                    </a:srgbClr>
                  </a:outerShdw>
                </a:effectLst>
              </a:rPr>
              <a:t>ремонтных заготовок выполняется, как правило, точением, фрезерованием, строганием, сверлением, зенкерованием, развертыванием и другими методами обработки резанием. Этими методами обрабатывают образующие ремонтный припуск пластичные покрытия из низкоуглеродистой стали, алюминия, меди и их сплавов.</a:t>
            </a:r>
            <a:endParaRPr lang="ru-RU" sz="2700" dirty="0" smtClean="0">
              <a:solidFill>
                <a:schemeClr val="bg1"/>
              </a:solidFill>
              <a:effectLst>
                <a:outerShdw blurRad="38100" dist="38100" dir="2700000" algn="tl">
                  <a:srgbClr val="000000">
                    <a:alpha val="43137"/>
                  </a:srgbClr>
                </a:outerShdw>
              </a:effectLst>
            </a:endParaRPr>
          </a:p>
          <a:p>
            <a:pPr algn="just">
              <a:buFontTx/>
              <a:buChar char="-"/>
            </a:pPr>
            <a:endParaRPr lang="ru-RU" sz="3200" dirty="0" smtClean="0">
              <a:solidFill>
                <a:schemeClr val="accent1">
                  <a:lumMod val="50000"/>
                </a:schemeClr>
              </a:solidFill>
              <a:effectLst>
                <a:outerShdw blurRad="38100" dist="38100" dir="2700000" algn="tl">
                  <a:srgbClr val="000000">
                    <a:alpha val="43137"/>
                  </a:srgbClr>
                </a:outerShdw>
              </a:effectLst>
            </a:endParaRPr>
          </a:p>
          <a:p>
            <a:pPr marL="0" indent="411480" algn="just">
              <a:spcBef>
                <a:spcPts val="0"/>
              </a:spcBef>
              <a:buNone/>
            </a:pPr>
            <a:endParaRPr lang="ru-RU" sz="3200" dirty="0" smtClean="0">
              <a:solidFill>
                <a:schemeClr val="accent1">
                  <a:lumMod val="50000"/>
                </a:schemeClr>
              </a:solidFill>
              <a:effectLst>
                <a:outerShdw blurRad="38100" dist="38100" dir="2700000" algn="tl">
                  <a:srgbClr val="000000">
                    <a:alpha val="43137"/>
                  </a:srgbClr>
                </a:outerShdw>
              </a:effectLst>
            </a:endParaRPr>
          </a:p>
          <a:p>
            <a:pPr marL="0" indent="411480" algn="just">
              <a:spcBef>
                <a:spcPts val="0"/>
              </a:spcBef>
              <a:buNone/>
            </a:pPr>
            <a:endParaRPr lang="ru-RU" sz="3100" dirty="0">
              <a:solidFill>
                <a:schemeClr val="accent1">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15436" cy="6072230"/>
          </a:xfrm>
        </p:spPr>
        <p:txBody>
          <a:bodyPr>
            <a:noAutofit/>
          </a:bodyPr>
          <a:lstStyle/>
          <a:p>
            <a:pPr marL="0" indent="411480" algn="just">
              <a:spcBef>
                <a:spcPts val="0"/>
              </a:spcBef>
              <a:buNone/>
            </a:pPr>
            <a:r>
              <a:rPr lang="ru-RU" b="1" i="1" dirty="0" smtClean="0">
                <a:solidFill>
                  <a:schemeClr val="bg1"/>
                </a:solidFill>
                <a:effectLst>
                  <a:outerShdw blurRad="38100" dist="38100" dir="2700000" algn="tl">
                    <a:srgbClr val="000000">
                      <a:alpha val="43137"/>
                    </a:srgbClr>
                  </a:outerShdw>
                </a:effectLst>
              </a:rPr>
              <a:t>Абразивная обработка </a:t>
            </a:r>
            <a:r>
              <a:rPr lang="ru-RU" dirty="0" smtClean="0">
                <a:solidFill>
                  <a:schemeClr val="bg1"/>
                </a:solidFill>
                <a:effectLst>
                  <a:outerShdw blurRad="38100" dist="38100" dir="2700000" algn="tl">
                    <a:srgbClr val="000000">
                      <a:alpha val="43137"/>
                    </a:srgbClr>
                  </a:outerShdw>
                </a:effectLst>
              </a:rPr>
              <a:t>ремонтных заготовок применяется в тех случаях, когда необходимо получить восстановленную деталь с высокими требованиями к точности размеров, формы и взаимного расположения поверхностей и малой шероховатостью обработанной поверхности, а также тогда, когда твердость покрытия </a:t>
            </a:r>
          </a:p>
          <a:p>
            <a:pPr marL="0" indent="411480" algn="just">
              <a:spcBef>
                <a:spcPts val="0"/>
              </a:spcBef>
              <a:buNone/>
            </a:pPr>
            <a:r>
              <a:rPr lang="ru-RU" dirty="0" smtClean="0">
                <a:solidFill>
                  <a:schemeClr val="bg1"/>
                </a:solidFill>
                <a:effectLst>
                  <a:outerShdw blurRad="38100" dist="38100" dir="2700000" algn="tl">
                    <a:srgbClr val="000000">
                      <a:alpha val="43137"/>
                    </a:srgbClr>
                  </a:outerShdw>
                </a:effectLst>
              </a:rPr>
              <a:t>Различают несколько методов абразивной обработки ремонтных заготовок:</a:t>
            </a:r>
          </a:p>
          <a:p>
            <a:pPr marL="0" indent="411480" algn="just">
              <a:spcBef>
                <a:spcPts val="0"/>
              </a:spcBef>
              <a:buNone/>
            </a:pPr>
            <a:r>
              <a:rPr lang="ru-RU" i="1" dirty="0" smtClean="0">
                <a:solidFill>
                  <a:schemeClr val="bg1"/>
                </a:solidFill>
                <a:effectLst>
                  <a:outerShdw blurRad="38100" dist="38100" dir="2700000" algn="tl">
                    <a:srgbClr val="000000">
                      <a:alpha val="43137"/>
                    </a:srgbClr>
                  </a:outerShdw>
                </a:effectLst>
              </a:rPr>
              <a:t>- </a:t>
            </a:r>
            <a:r>
              <a:rPr lang="ru-RU" b="1" dirty="0" smtClean="0">
                <a:solidFill>
                  <a:schemeClr val="bg1"/>
                </a:solidFill>
                <a:effectLst>
                  <a:outerShdw blurRad="38100" dist="38100" dir="2700000" algn="tl">
                    <a:srgbClr val="000000">
                      <a:alpha val="43137"/>
                    </a:srgbClr>
                  </a:outerShdw>
                </a:effectLst>
              </a:rPr>
              <a:t>Шлифование:</a:t>
            </a:r>
            <a:r>
              <a:rPr lang="ru-RU" i="1"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круглое наружное и внутреннее, плоское, профильное, </a:t>
            </a:r>
            <a:r>
              <a:rPr lang="ru-RU" dirty="0" err="1" smtClean="0">
                <a:solidFill>
                  <a:schemeClr val="bg1"/>
                </a:solidFill>
                <a:effectLst>
                  <a:outerShdw blurRad="38100" dist="38100" dir="2700000" algn="tl">
                    <a:srgbClr val="000000">
                      <a:alpha val="43137"/>
                    </a:srgbClr>
                  </a:outerShdw>
                </a:effectLst>
              </a:rPr>
              <a:t>шлицешлифование</a:t>
            </a:r>
            <a:r>
              <a:rPr lang="ru-RU" dirty="0" smtClean="0">
                <a:solidFill>
                  <a:schemeClr val="bg1"/>
                </a:solidFill>
                <a:effectLst>
                  <a:outerShdw blurRad="38100" dist="38100" dir="2700000" algn="tl">
                    <a:srgbClr val="000000">
                      <a:alpha val="43137"/>
                    </a:srgbClr>
                  </a:outerShdw>
                </a:effectLst>
              </a:rPr>
              <a:t> и </a:t>
            </a:r>
            <a:r>
              <a:rPr lang="ru-RU" dirty="0" err="1" smtClean="0">
                <a:solidFill>
                  <a:schemeClr val="bg1"/>
                </a:solidFill>
                <a:effectLst>
                  <a:outerShdw blurRad="38100" dist="38100" dir="2700000" algn="tl">
                    <a:srgbClr val="000000">
                      <a:alpha val="43137"/>
                    </a:srgbClr>
                  </a:outerShdw>
                </a:effectLst>
              </a:rPr>
              <a:t>резьбошлифование</a:t>
            </a:r>
            <a:endParaRPr lang="ru-RU" dirty="0" smtClean="0">
              <a:solidFill>
                <a:schemeClr val="bg1"/>
              </a:solidFill>
              <a:effectLst>
                <a:outerShdw blurRad="38100" dist="38100" dir="2700000" algn="tl">
                  <a:srgbClr val="000000">
                    <a:alpha val="43137"/>
                  </a:srgbClr>
                </a:outerShdw>
              </a:effectLst>
            </a:endParaRPr>
          </a:p>
          <a:p>
            <a:pPr marL="0" indent="411480" algn="just">
              <a:spcBef>
                <a:spcPts val="0"/>
              </a:spcBef>
              <a:buNone/>
            </a:pPr>
            <a:r>
              <a:rPr lang="ru-RU" i="1" dirty="0">
                <a:solidFill>
                  <a:schemeClr val="accent1">
                    <a:lumMod val="50000"/>
                  </a:schemeClr>
                </a:solidFill>
                <a:effectLst>
                  <a:outerShdw blurRad="38100" dist="38100" dir="2700000" algn="tl">
                    <a:srgbClr val="000000">
                      <a:alpha val="43137"/>
                    </a:srgbClr>
                  </a:outerShdw>
                </a:effectLst>
              </a:rPr>
              <a:t>- </a:t>
            </a:r>
            <a:r>
              <a:rPr lang="ru-RU" b="1" dirty="0" err="1">
                <a:solidFill>
                  <a:schemeClr val="bg1"/>
                </a:solidFill>
                <a:effectLst>
                  <a:outerShdw blurRad="38100" dist="38100" dir="2700000" algn="tl">
                    <a:srgbClr val="000000">
                      <a:alpha val="43137"/>
                    </a:srgbClr>
                  </a:outerShdw>
                </a:effectLst>
              </a:rPr>
              <a:t>Суперфиниширование</a:t>
            </a:r>
            <a:r>
              <a:rPr lang="ru-RU" b="1" dirty="0">
                <a:solidFill>
                  <a:schemeClr val="bg1"/>
                </a:solidFill>
                <a:effectLst>
                  <a:outerShdw blurRad="38100" dist="38100" dir="2700000" algn="tl">
                    <a:srgbClr val="000000">
                      <a:alpha val="43137"/>
                    </a:srgbClr>
                  </a:outerShdw>
                </a:effectLst>
              </a:rPr>
              <a:t> и </a:t>
            </a:r>
            <a:r>
              <a:rPr lang="ru-RU" b="1" dirty="0" smtClean="0">
                <a:solidFill>
                  <a:schemeClr val="bg1"/>
                </a:solidFill>
                <a:effectLst>
                  <a:outerShdw blurRad="38100" dist="38100" dir="2700000" algn="tl">
                    <a:srgbClr val="000000">
                      <a:alpha val="43137"/>
                    </a:srgbClr>
                  </a:outerShdw>
                </a:effectLst>
              </a:rPr>
              <a:t>полирование: </a:t>
            </a:r>
            <a:r>
              <a:rPr lang="ru-RU" dirty="0" smtClean="0">
                <a:solidFill>
                  <a:schemeClr val="bg1"/>
                </a:solidFill>
                <a:effectLst>
                  <a:outerShdw blurRad="38100" dist="38100" dir="2700000" algn="tl">
                    <a:srgbClr val="000000">
                      <a:alpha val="43137"/>
                    </a:srgbClr>
                  </a:outerShdw>
                </a:effectLst>
              </a:rPr>
              <a:t> </a:t>
            </a:r>
            <a:r>
              <a:rPr lang="ru-RU" dirty="0">
                <a:solidFill>
                  <a:schemeClr val="bg1"/>
                </a:solidFill>
                <a:effectLst>
                  <a:outerShdw blurRad="38100" dist="38100" dir="2700000" algn="tl">
                    <a:srgbClr val="000000">
                      <a:alpha val="43137"/>
                    </a:srgbClr>
                  </a:outerShdw>
                </a:effectLst>
              </a:rPr>
              <a:t>процессы, связанные с удалением очень тонких слоев материала с целью снижения шероховатости обработанной поверхности.</a:t>
            </a:r>
          </a:p>
          <a:p>
            <a:pPr marL="0" indent="411480" algn="just">
              <a:spcBef>
                <a:spcPts val="0"/>
              </a:spcBef>
              <a:buNone/>
            </a:pPr>
            <a:endParaRPr lang="ru-RU" sz="3200" dirty="0" smtClean="0">
              <a:solidFill>
                <a:schemeClr val="accent1">
                  <a:lumMod val="50000"/>
                </a:schemeClr>
              </a:solidFill>
              <a:effectLst>
                <a:outerShdw blurRad="38100" dist="38100" dir="2700000" algn="tl">
                  <a:srgbClr val="000000">
                    <a:alpha val="43137"/>
                  </a:srgbClr>
                </a:outerShdw>
              </a:effectLst>
            </a:endParaRPr>
          </a:p>
          <a:p>
            <a:pPr marL="0" indent="411480" algn="just">
              <a:spcBef>
                <a:spcPts val="0"/>
              </a:spcBef>
              <a:buNone/>
            </a:pPr>
            <a:endParaRPr lang="ru-RU" sz="3100" dirty="0">
              <a:solidFill>
                <a:schemeClr val="accent1">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15436" cy="6286544"/>
          </a:xfrm>
        </p:spPr>
        <p:txBody>
          <a:bodyPr>
            <a:noAutofit/>
          </a:bodyPr>
          <a:lstStyle/>
          <a:p>
            <a:pPr marL="0" indent="457200" algn="just">
              <a:spcBef>
                <a:spcPts val="0"/>
              </a:spcBef>
              <a:buNone/>
            </a:pPr>
            <a:r>
              <a:rPr lang="ru-RU" i="1" dirty="0" smtClean="0">
                <a:solidFill>
                  <a:schemeClr val="bg1"/>
                </a:solidFill>
                <a:effectLst>
                  <a:outerShdw blurRad="38100" dist="38100" dir="2700000" algn="tl">
                    <a:srgbClr val="000000">
                      <a:alpha val="43137"/>
                    </a:srgbClr>
                  </a:outerShdw>
                </a:effectLst>
              </a:rPr>
              <a:t>- </a:t>
            </a:r>
            <a:r>
              <a:rPr lang="ru-RU" b="1" dirty="0" smtClean="0">
                <a:solidFill>
                  <a:schemeClr val="bg1"/>
                </a:solidFill>
                <a:effectLst>
                  <a:outerShdw blurRad="38100" dist="38100" dir="2700000" algn="tl">
                    <a:srgbClr val="000000">
                      <a:alpha val="43137"/>
                    </a:srgbClr>
                  </a:outerShdw>
                </a:effectLst>
              </a:rPr>
              <a:t>Притирка: </a:t>
            </a:r>
            <a:r>
              <a:rPr lang="ru-RU" dirty="0" smtClean="0">
                <a:solidFill>
                  <a:schemeClr val="bg1"/>
                </a:solidFill>
                <a:effectLst>
                  <a:outerShdw blurRad="38100" dist="38100" dir="2700000" algn="tl">
                    <a:srgbClr val="000000">
                      <a:alpha val="43137"/>
                    </a:srgbClr>
                  </a:outerShdw>
                </a:effectLst>
              </a:rPr>
              <a:t> операция, обеспечивающая получение плотного контакта сопрягаемых поверхностей.</a:t>
            </a:r>
          </a:p>
          <a:p>
            <a:pPr marL="0" indent="457200" algn="just">
              <a:spcBef>
                <a:spcPts val="0"/>
              </a:spcBef>
              <a:buNone/>
            </a:pPr>
            <a:r>
              <a:rPr lang="ru-RU" i="1" dirty="0" smtClean="0">
                <a:solidFill>
                  <a:schemeClr val="bg1"/>
                </a:solidFill>
                <a:effectLst>
                  <a:outerShdw blurRad="38100" dist="38100" dir="2700000" algn="tl">
                    <a:srgbClr val="000000">
                      <a:alpha val="43137"/>
                    </a:srgbClr>
                  </a:outerShdw>
                </a:effectLst>
              </a:rPr>
              <a:t>- </a:t>
            </a:r>
            <a:r>
              <a:rPr lang="ru-RU" b="1" dirty="0" smtClean="0">
                <a:solidFill>
                  <a:schemeClr val="bg1"/>
                </a:solidFill>
                <a:effectLst>
                  <a:outerShdw blurRad="38100" dist="38100" dir="2700000" algn="tl">
                    <a:srgbClr val="000000">
                      <a:alpha val="43137"/>
                    </a:srgbClr>
                  </a:outerShdw>
                </a:effectLst>
              </a:rPr>
              <a:t>Хонингование: </a:t>
            </a:r>
            <a:r>
              <a:rPr lang="ru-RU" dirty="0" smtClean="0">
                <a:solidFill>
                  <a:schemeClr val="bg1"/>
                </a:solidFill>
                <a:effectLst>
                  <a:outerShdw blurRad="38100" dist="38100" dir="2700000" algn="tl">
                    <a:srgbClr val="000000">
                      <a:alpha val="43137"/>
                    </a:srgbClr>
                  </a:outerShdw>
                </a:effectLst>
              </a:rPr>
              <a:t>обработка внутренних поверхностей закрепленными в специальной головке абразивными хонинговальными брусками (хонами), которые совершают одновременно вращательное и возвратно-поступательное движение. </a:t>
            </a:r>
          </a:p>
          <a:p>
            <a:pPr marL="0" indent="0" algn="just">
              <a:spcBef>
                <a:spcPts val="0"/>
              </a:spcBef>
              <a:buNone/>
            </a:pPr>
            <a:endParaRPr lang="ru-RU" sz="3200" dirty="0" smtClean="0">
              <a:solidFill>
                <a:schemeClr val="accent1">
                  <a:lumMod val="50000"/>
                </a:schemeClr>
              </a:solidFill>
              <a:effectLst>
                <a:outerShdw blurRad="38100" dist="38100" dir="2700000" algn="tl">
                  <a:srgbClr val="000000">
                    <a:alpha val="43137"/>
                  </a:srgbClr>
                </a:outerShdw>
              </a:effectLst>
            </a:endParaRPr>
          </a:p>
          <a:p>
            <a:pPr marL="0" indent="0" algn="just">
              <a:spcBef>
                <a:spcPts val="0"/>
              </a:spcBef>
              <a:buFontTx/>
              <a:buChar char="-"/>
            </a:pPr>
            <a:endParaRPr lang="ru-RU" sz="3200" dirty="0" smtClean="0">
              <a:solidFill>
                <a:schemeClr val="accent1">
                  <a:lumMod val="50000"/>
                </a:schemeClr>
              </a:solidFill>
              <a:effectLst>
                <a:outerShdw blurRad="38100" dist="38100" dir="2700000" algn="tl">
                  <a:srgbClr val="000000">
                    <a:alpha val="43137"/>
                  </a:srgbClr>
                </a:outerShdw>
              </a:effectLst>
            </a:endParaRPr>
          </a:p>
          <a:p>
            <a:pPr marL="0" indent="0" algn="just">
              <a:spcBef>
                <a:spcPts val="0"/>
              </a:spcBef>
              <a:buFontTx/>
              <a:buChar char="-"/>
            </a:pPr>
            <a:endParaRPr lang="ru-RU" sz="3200" dirty="0" smtClean="0">
              <a:solidFill>
                <a:schemeClr val="accent1">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29600" cy="720080"/>
          </a:xfrm>
        </p:spPr>
        <p:txBody>
          <a:bodyPr>
            <a:noAutofit/>
          </a:bodyPr>
          <a:lstStyle/>
          <a:p>
            <a:pPr>
              <a:lnSpc>
                <a:spcPct val="80000"/>
              </a:lnSpc>
            </a:pPr>
            <a:r>
              <a:rPr lang="ru-RU" sz="3200" dirty="0">
                <a:solidFill>
                  <a:srgbClr val="760000"/>
                </a:solidFill>
                <a:effectLst/>
                <a:latin typeface="Arial" panose="020B0604020202020204" pitchFamily="34" charset="0"/>
                <a:cs typeface="Arial" panose="020B0604020202020204" pitchFamily="34" charset="0"/>
              </a:rPr>
              <a:t>Восстановление деталей пластическим деформированием</a:t>
            </a:r>
          </a:p>
        </p:txBody>
      </p:sp>
      <p:sp>
        <p:nvSpPr>
          <p:cNvPr id="3" name="Содержимое 2"/>
          <p:cNvSpPr>
            <a:spLocks noGrp="1"/>
          </p:cNvSpPr>
          <p:nvPr>
            <p:ph idx="1"/>
          </p:nvPr>
        </p:nvSpPr>
        <p:spPr>
          <a:xfrm>
            <a:off x="179512" y="980728"/>
            <a:ext cx="8715436" cy="5877272"/>
          </a:xfrm>
        </p:spPr>
        <p:txBody>
          <a:bodyPr>
            <a:noAutofit/>
          </a:bodyPr>
          <a:lstStyle/>
          <a:p>
            <a:pPr marL="36000" indent="457200" algn="just">
              <a:spcBef>
                <a:spcPts val="0"/>
              </a:spcBef>
              <a:buNone/>
            </a:pPr>
            <a:r>
              <a:rPr lang="ru-RU" dirty="0">
                <a:solidFill>
                  <a:schemeClr val="bg1"/>
                </a:solidFill>
                <a:effectLst>
                  <a:outerShdw blurRad="38100" dist="38100" dir="2700000" algn="tl">
                    <a:srgbClr val="000000">
                      <a:alpha val="43137"/>
                    </a:srgbClr>
                  </a:outerShdw>
                </a:effectLst>
              </a:rPr>
              <a:t>Этот способ ремонта деталей основан на использовании пластичных свойств металлов, </a:t>
            </a:r>
          </a:p>
          <a:p>
            <a:pPr marL="36000" indent="457200" algn="just">
              <a:spcBef>
                <a:spcPts val="0"/>
              </a:spcBef>
              <a:buNone/>
            </a:pPr>
            <a:r>
              <a:rPr lang="ru-RU" dirty="0">
                <a:solidFill>
                  <a:schemeClr val="bg1"/>
                </a:solidFill>
                <a:effectLst>
                  <a:outerShdw blurRad="38100" dist="38100" dir="2700000" algn="tl">
                    <a:srgbClr val="000000">
                      <a:alpha val="43137"/>
                    </a:srgbClr>
                  </a:outerShdw>
                </a:effectLst>
              </a:rPr>
              <a:t>т. е. способности детали изменять форму и размеры за счет перераспределения (перемещения) металла от неизношенных поверхностей к изношенным. Это перераспределение происходит под действием внешних сил без разрушения. </a:t>
            </a:r>
            <a:endParaRPr lang="ru-RU" dirty="0" smtClean="0">
              <a:solidFill>
                <a:schemeClr val="bg1"/>
              </a:solidFill>
              <a:effectLst>
                <a:outerShdw blurRad="38100" dist="38100" dir="2700000" algn="tl">
                  <a:srgbClr val="000000">
                    <a:alpha val="43137"/>
                  </a:srgbClr>
                </a:outerShdw>
              </a:effectLst>
            </a:endParaRPr>
          </a:p>
          <a:p>
            <a:pPr marL="36000" indent="457200" algn="just">
              <a:spcBef>
                <a:spcPts val="0"/>
              </a:spcBef>
              <a:buNone/>
            </a:pPr>
            <a:r>
              <a:rPr lang="ru-RU" dirty="0" smtClean="0">
                <a:solidFill>
                  <a:schemeClr val="bg1"/>
                </a:solidFill>
                <a:effectLst>
                  <a:outerShdw blurRad="38100" dist="38100" dir="2700000" algn="tl">
                    <a:srgbClr val="000000">
                      <a:alpha val="43137"/>
                    </a:srgbClr>
                  </a:outerShdw>
                </a:effectLst>
              </a:rPr>
              <a:t>Недостатком </a:t>
            </a:r>
            <a:r>
              <a:rPr lang="ru-RU" dirty="0">
                <a:solidFill>
                  <a:schemeClr val="bg1"/>
                </a:solidFill>
                <a:effectLst>
                  <a:outerShdw blurRad="38100" dist="38100" dir="2700000" algn="tl">
                    <a:srgbClr val="000000">
                      <a:alpha val="43137"/>
                    </a:srgbClr>
                  </a:outerShdw>
                </a:effectLst>
              </a:rPr>
              <a:t>такого способа ремонта является изменение структуры и механических свойств металла деталей, наличие в ней остаточных деформаций </a:t>
            </a:r>
            <a:r>
              <a:rPr lang="ru-RU" baseline="30000" dirty="0">
                <a:solidFill>
                  <a:schemeClr val="bg1"/>
                </a:solidFill>
                <a:effectLst>
                  <a:outerShdw blurRad="38100" dist="38100" dir="2700000" algn="tl">
                    <a:srgbClr val="000000">
                      <a:alpha val="43137"/>
                    </a:srgbClr>
                  </a:outerShdw>
                </a:effectLst>
              </a:rPr>
              <a:t>;</a:t>
            </a:r>
            <a:r>
              <a:rPr lang="ru-RU" dirty="0">
                <a:solidFill>
                  <a:schemeClr val="bg1"/>
                </a:solidFill>
                <a:effectLst>
                  <a:outerShdw blurRad="38100" dist="38100" dir="2700000" algn="tl">
                    <a:srgbClr val="000000">
                      <a:alpha val="43137"/>
                    </a:srgbClr>
                  </a:outerShdw>
                </a:effectLst>
              </a:rPr>
              <a:t>и нарушений при ее нагреве (термической обработки), некоторая потеря металла на </a:t>
            </a:r>
            <a:r>
              <a:rPr lang="ru-RU" dirty="0" smtClean="0">
                <a:solidFill>
                  <a:schemeClr val="bg1"/>
                </a:solidFill>
                <a:effectLst>
                  <a:outerShdw blurRad="38100" dist="38100" dir="2700000" algn="tl">
                    <a:srgbClr val="000000">
                      <a:alpha val="43137"/>
                    </a:srgbClr>
                  </a:outerShdw>
                </a:effectLst>
              </a:rPr>
              <a:t>угар.</a:t>
            </a:r>
            <a:endParaRPr lang="ru-RU" dirty="0">
              <a:solidFill>
                <a:schemeClr val="bg1"/>
              </a:solidFill>
              <a:effectLst>
                <a:outerShdw blurRad="38100" dist="38100" dir="2700000" algn="tl">
                  <a:srgbClr val="000000">
                    <a:alpha val="43137"/>
                  </a:srgbClr>
                </a:outerShdw>
              </a:effectLst>
            </a:endParaRPr>
          </a:p>
          <a:p>
            <a:pPr algn="just">
              <a:buFontTx/>
              <a:buChar char="-"/>
            </a:pPr>
            <a:endParaRPr lang="ru-RU" sz="3200" dirty="0" smtClean="0">
              <a:solidFill>
                <a:schemeClr val="accent1">
                  <a:lumMod val="50000"/>
                </a:schemeClr>
              </a:solidFill>
              <a:effectLst>
                <a:outerShdw blurRad="38100" dist="38100" dir="2700000" algn="tl">
                  <a:srgbClr val="000000">
                    <a:alpha val="43137"/>
                  </a:srgbClr>
                </a:outerShdw>
              </a:effectLst>
            </a:endParaRPr>
          </a:p>
          <a:p>
            <a:pPr marL="0" indent="411480" algn="just">
              <a:spcBef>
                <a:spcPts val="0"/>
              </a:spcBef>
              <a:buNone/>
            </a:pPr>
            <a:endParaRPr lang="ru-RU" sz="3200" dirty="0" smtClean="0">
              <a:solidFill>
                <a:schemeClr val="accent1">
                  <a:lumMod val="50000"/>
                </a:schemeClr>
              </a:solidFill>
              <a:effectLst>
                <a:outerShdw blurRad="38100" dist="38100" dir="2700000" algn="tl">
                  <a:srgbClr val="000000">
                    <a:alpha val="43137"/>
                  </a:srgbClr>
                </a:outerShdw>
              </a:effectLst>
            </a:endParaRPr>
          </a:p>
          <a:p>
            <a:pPr marL="0" indent="411480" algn="just">
              <a:spcBef>
                <a:spcPts val="0"/>
              </a:spcBef>
              <a:buNone/>
            </a:pPr>
            <a:endParaRPr lang="ru-RU" sz="3100" dirty="0">
              <a:solidFill>
                <a:schemeClr val="accent1">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84951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29600" cy="720080"/>
          </a:xfrm>
        </p:spPr>
        <p:txBody>
          <a:bodyPr>
            <a:noAutofit/>
          </a:bodyPr>
          <a:lstStyle/>
          <a:p>
            <a:pPr>
              <a:lnSpc>
                <a:spcPct val="80000"/>
              </a:lnSpc>
            </a:pPr>
            <a:r>
              <a:rPr lang="ru-RU" sz="3200" dirty="0">
                <a:solidFill>
                  <a:srgbClr val="760000"/>
                </a:solidFill>
                <a:effectLst/>
                <a:latin typeface="Arial" panose="020B0604020202020204" pitchFamily="34" charset="0"/>
                <a:cs typeface="Arial" panose="020B0604020202020204" pitchFamily="34" charset="0"/>
              </a:rPr>
              <a:t>Дефекты типовых деталей машин</a:t>
            </a:r>
          </a:p>
        </p:txBody>
      </p:sp>
      <p:sp>
        <p:nvSpPr>
          <p:cNvPr id="3" name="Содержимое 2"/>
          <p:cNvSpPr>
            <a:spLocks noGrp="1"/>
          </p:cNvSpPr>
          <p:nvPr>
            <p:ph idx="1"/>
          </p:nvPr>
        </p:nvSpPr>
        <p:spPr>
          <a:xfrm>
            <a:off x="179512" y="980728"/>
            <a:ext cx="8715436" cy="5877272"/>
          </a:xfrm>
        </p:spPr>
        <p:txBody>
          <a:bodyPr>
            <a:noAutofit/>
          </a:bodyPr>
          <a:lstStyle/>
          <a:p>
            <a:pPr marL="36000" indent="274320">
              <a:spcBef>
                <a:spcPts val="0"/>
              </a:spcBef>
              <a:buNone/>
            </a:pPr>
            <a:r>
              <a:rPr lang="ru-RU" b="1" dirty="0">
                <a:solidFill>
                  <a:schemeClr val="bg1"/>
                </a:solidFill>
                <a:effectLst>
                  <a:outerShdw blurRad="38100" dist="38100" dir="2700000" algn="tl">
                    <a:srgbClr val="000000">
                      <a:alpha val="43137"/>
                    </a:srgbClr>
                  </a:outerShdw>
                </a:effectLst>
              </a:rPr>
              <a:t>Вал</a:t>
            </a:r>
            <a:r>
              <a:rPr lang="ru-RU" dirty="0">
                <a:solidFill>
                  <a:schemeClr val="bg1"/>
                </a:solidFill>
                <a:effectLst>
                  <a:outerShdw blurRad="38100" dist="38100" dir="2700000" algn="tl">
                    <a:srgbClr val="000000">
                      <a:alpha val="43137"/>
                    </a:srgbClr>
                  </a:outerShdw>
                </a:effectLst>
              </a:rPr>
              <a:t> – это деталь машины, передающая крутящий момент и поддерживающая вращающиеся детали</a:t>
            </a:r>
          </a:p>
          <a:p>
            <a:pPr marL="36000" indent="274320">
              <a:spcBef>
                <a:spcPts val="0"/>
              </a:spcBef>
              <a:buNone/>
            </a:pPr>
            <a:r>
              <a:rPr lang="ru-RU" b="1" dirty="0">
                <a:solidFill>
                  <a:schemeClr val="bg1"/>
                </a:solidFill>
                <a:effectLst>
                  <a:outerShdw blurRad="38100" dist="38100" dir="2700000" algn="tl">
                    <a:srgbClr val="000000">
                      <a:alpha val="43137"/>
                    </a:srgbClr>
                  </a:outerShdw>
                </a:effectLst>
              </a:rPr>
              <a:t>Ось</a:t>
            </a:r>
            <a:r>
              <a:rPr lang="ru-RU" dirty="0">
                <a:solidFill>
                  <a:schemeClr val="bg1"/>
                </a:solidFill>
                <a:effectLst>
                  <a:outerShdw blurRad="38100" dist="38100" dir="2700000" algn="tl">
                    <a:srgbClr val="000000">
                      <a:alpha val="43137"/>
                    </a:srgbClr>
                  </a:outerShdw>
                </a:effectLst>
              </a:rPr>
              <a:t> – вращающаяся и неподвижная деталь, которая служит для поддержания вращающихся деталей, но не передающая крутящего момента</a:t>
            </a:r>
            <a:r>
              <a:rPr lang="ru-RU" dirty="0" smtClean="0">
                <a:solidFill>
                  <a:schemeClr val="bg1"/>
                </a:solidFill>
                <a:effectLst>
                  <a:outerShdw blurRad="38100" dist="38100" dir="2700000" algn="tl">
                    <a:srgbClr val="000000">
                      <a:alpha val="43137"/>
                    </a:srgbClr>
                  </a:outerShdw>
                </a:effectLst>
              </a:rPr>
              <a:t>.</a:t>
            </a:r>
          </a:p>
          <a:p>
            <a:pPr marL="36000" indent="274320">
              <a:spcBef>
                <a:spcPts val="0"/>
              </a:spcBef>
              <a:buNone/>
            </a:pPr>
            <a:r>
              <a:rPr lang="ru-RU" dirty="0">
                <a:solidFill>
                  <a:schemeClr val="bg1"/>
                </a:solidFill>
                <a:effectLst>
                  <a:outerShdw blurRad="38100" dist="38100" dir="2700000" algn="tl">
                    <a:srgbClr val="000000">
                      <a:alpha val="43137"/>
                    </a:srgbClr>
                  </a:outerShdw>
                </a:effectLst>
              </a:rPr>
              <a:t>Валы и оси изготавливают из углеродистых и легированных сталей. Большинство валов и осей подвергается улучшению, т. е. закалке с высоким отпуском, поверхностной закалке рабочих поверхностей.</a:t>
            </a:r>
          </a:p>
          <a:p>
            <a:pPr marL="36000" indent="274320">
              <a:spcBef>
                <a:spcPts val="0"/>
              </a:spcBef>
              <a:buNone/>
            </a:pPr>
            <a:r>
              <a:rPr lang="ru-RU" dirty="0">
                <a:solidFill>
                  <a:schemeClr val="bg1"/>
                </a:solidFill>
                <a:effectLst>
                  <a:outerShdw blurRad="38100" dist="38100" dir="2700000" algn="tl">
                    <a:srgbClr val="000000">
                      <a:alpha val="43137"/>
                    </a:srgbClr>
                  </a:outerShdw>
                </a:effectLst>
              </a:rPr>
              <a:t>Валы и оси имеют гладкие цилиндрические или конические поверхности шлицы, шпоночные пазы, бурты, лыски и резьбовые поверхности.</a:t>
            </a:r>
          </a:p>
          <a:p>
            <a:pPr marL="36000" indent="274320">
              <a:spcBef>
                <a:spcPts val="0"/>
              </a:spcBef>
              <a:buNone/>
            </a:pPr>
            <a:endParaRPr lang="ru-RU" dirty="0">
              <a:solidFill>
                <a:schemeClr val="bg1"/>
              </a:solidFill>
              <a:effectLst>
                <a:outerShdw blurRad="38100" dist="38100" dir="2700000" algn="tl">
                  <a:srgbClr val="000000">
                    <a:alpha val="43137"/>
                  </a:srgbClr>
                </a:outerShdw>
              </a:effectLst>
            </a:endParaRPr>
          </a:p>
          <a:p>
            <a:pPr algn="just">
              <a:buFontTx/>
              <a:buChar char="-"/>
            </a:pPr>
            <a:endParaRPr lang="ru-RU" sz="3200" dirty="0" smtClean="0">
              <a:solidFill>
                <a:schemeClr val="accent1">
                  <a:lumMod val="50000"/>
                </a:schemeClr>
              </a:solidFill>
              <a:effectLst>
                <a:outerShdw blurRad="38100" dist="38100" dir="2700000" algn="tl">
                  <a:srgbClr val="000000">
                    <a:alpha val="43137"/>
                  </a:srgbClr>
                </a:outerShdw>
              </a:effectLst>
            </a:endParaRPr>
          </a:p>
          <a:p>
            <a:pPr marL="0" indent="411480" algn="just">
              <a:spcBef>
                <a:spcPts val="0"/>
              </a:spcBef>
              <a:buNone/>
            </a:pPr>
            <a:endParaRPr lang="ru-RU" sz="3200" dirty="0" smtClean="0">
              <a:solidFill>
                <a:schemeClr val="accent1">
                  <a:lumMod val="50000"/>
                </a:schemeClr>
              </a:solidFill>
              <a:effectLst>
                <a:outerShdw blurRad="38100" dist="38100" dir="2700000" algn="tl">
                  <a:srgbClr val="000000">
                    <a:alpha val="43137"/>
                  </a:srgbClr>
                </a:outerShdw>
              </a:effectLst>
            </a:endParaRPr>
          </a:p>
          <a:p>
            <a:pPr marL="0" indent="411480" algn="just">
              <a:spcBef>
                <a:spcPts val="0"/>
              </a:spcBef>
              <a:buNone/>
            </a:pPr>
            <a:endParaRPr lang="ru-RU" sz="3100" dirty="0">
              <a:solidFill>
                <a:schemeClr val="accent1">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309158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260648"/>
            <a:ext cx="8715436" cy="5877272"/>
          </a:xfrm>
        </p:spPr>
        <p:txBody>
          <a:bodyPr>
            <a:noAutofit/>
          </a:bodyPr>
          <a:lstStyle/>
          <a:p>
            <a:pPr marL="36000" indent="274320">
              <a:spcBef>
                <a:spcPts val="0"/>
              </a:spcBef>
              <a:buNone/>
            </a:pPr>
            <a:r>
              <a:rPr lang="ru-RU" b="1" dirty="0">
                <a:solidFill>
                  <a:schemeClr val="bg1"/>
                </a:solidFill>
                <a:cs typeface="Arial" panose="020B0604020202020204" pitchFamily="34" charset="0"/>
              </a:rPr>
              <a:t>Дефекты  валов и </a:t>
            </a:r>
            <a:r>
              <a:rPr lang="ru-RU" b="1" dirty="0" smtClean="0">
                <a:solidFill>
                  <a:schemeClr val="bg1"/>
                </a:solidFill>
                <a:cs typeface="Arial" panose="020B0604020202020204" pitchFamily="34" charset="0"/>
              </a:rPr>
              <a:t>осей</a:t>
            </a:r>
          </a:p>
          <a:p>
            <a:pPr marL="36000" indent="274320">
              <a:spcBef>
                <a:spcPts val="600"/>
              </a:spcBef>
              <a:buNone/>
            </a:pPr>
            <a:r>
              <a:rPr lang="ru-RU" dirty="0" smtClean="0">
                <a:solidFill>
                  <a:schemeClr val="bg1"/>
                </a:solidFill>
                <a:effectLst>
                  <a:outerShdw blurRad="38100" dist="38100" dir="2700000" algn="tl">
                    <a:srgbClr val="000000">
                      <a:alpha val="43137"/>
                    </a:srgbClr>
                  </a:outerShdw>
                </a:effectLst>
              </a:rPr>
              <a:t>В </a:t>
            </a:r>
            <a:r>
              <a:rPr lang="ru-RU" dirty="0">
                <a:solidFill>
                  <a:schemeClr val="bg1"/>
                </a:solidFill>
                <a:effectLst>
                  <a:outerShdw blurRad="38100" dist="38100" dir="2700000" algn="tl">
                    <a:srgbClr val="000000">
                      <a:alpha val="43137"/>
                    </a:srgbClr>
                  </a:outerShdw>
                </a:effectLst>
              </a:rPr>
              <a:t>процессе эксплуатации машин и механизмов на поверхностях валов и осей могут появляться различные дефекты: </a:t>
            </a:r>
          </a:p>
          <a:p>
            <a:pPr marL="36000" indent="274320">
              <a:spcBef>
                <a:spcPts val="0"/>
              </a:spcBef>
              <a:buNone/>
            </a:pPr>
            <a:r>
              <a:rPr lang="ru-RU" dirty="0">
                <a:solidFill>
                  <a:schemeClr val="bg1"/>
                </a:solidFill>
                <a:effectLst>
                  <a:outerShdw blurRad="38100" dist="38100" dir="2700000" algn="tl">
                    <a:srgbClr val="000000">
                      <a:alpha val="43137"/>
                    </a:srgbClr>
                  </a:outerShdw>
                </a:effectLst>
              </a:rPr>
              <a:t>- изгиб и скручивание, </a:t>
            </a:r>
          </a:p>
          <a:p>
            <a:pPr marL="36000" indent="274320">
              <a:spcBef>
                <a:spcPts val="0"/>
              </a:spcBef>
              <a:buNone/>
            </a:pPr>
            <a:r>
              <a:rPr lang="ru-RU" dirty="0">
                <a:solidFill>
                  <a:schemeClr val="bg1"/>
                </a:solidFill>
                <a:effectLst>
                  <a:outerShdw blurRad="38100" dist="38100" dir="2700000" algn="tl">
                    <a:srgbClr val="000000">
                      <a:alpha val="43137"/>
                    </a:srgbClr>
                  </a:outerShdw>
                </a:effectLst>
              </a:rPr>
              <a:t>- износ и смятие опорных и посадочных шеек и буртов; </a:t>
            </a:r>
          </a:p>
          <a:p>
            <a:pPr marL="36000" indent="274320">
              <a:spcBef>
                <a:spcPts val="0"/>
              </a:spcBef>
              <a:buNone/>
            </a:pPr>
            <a:r>
              <a:rPr lang="ru-RU" dirty="0">
                <a:solidFill>
                  <a:schemeClr val="bg1"/>
                </a:solidFill>
                <a:effectLst>
                  <a:outerShdw blurRad="38100" dist="38100" dir="2700000" algn="tl">
                    <a:srgbClr val="000000">
                      <a:alpha val="43137"/>
                    </a:srgbClr>
                  </a:outerShdw>
                </a:effectLst>
              </a:rPr>
              <a:t>- износ шпоночных пазов и шлицев; </a:t>
            </a:r>
          </a:p>
          <a:p>
            <a:pPr marL="36000" indent="274320">
              <a:spcBef>
                <a:spcPts val="0"/>
              </a:spcBef>
              <a:buNone/>
            </a:pPr>
            <a:r>
              <a:rPr lang="ru-RU" dirty="0">
                <a:solidFill>
                  <a:schemeClr val="bg1"/>
                </a:solidFill>
                <a:effectLst>
                  <a:outerShdw blurRad="38100" dist="38100" dir="2700000" algn="tl">
                    <a:srgbClr val="000000">
                      <a:alpha val="43137"/>
                    </a:srgbClr>
                  </a:outerShdw>
                </a:effectLst>
              </a:rPr>
              <a:t>- износ и повреждение резьбы и центровых отверстий; </a:t>
            </a:r>
          </a:p>
          <a:p>
            <a:pPr marL="36000" indent="274320">
              <a:spcBef>
                <a:spcPts val="0"/>
              </a:spcBef>
              <a:buNone/>
            </a:pPr>
            <a:r>
              <a:rPr lang="ru-RU" dirty="0">
                <a:solidFill>
                  <a:schemeClr val="bg1"/>
                </a:solidFill>
                <a:effectLst>
                  <a:outerShdw blurRad="38100" dist="38100" dir="2700000" algn="tl">
                    <a:srgbClr val="000000">
                      <a:alpha val="43137"/>
                    </a:srgbClr>
                  </a:outerShdw>
                </a:effectLst>
              </a:rPr>
              <a:t>- трещины и поломки в различных местах.</a:t>
            </a:r>
          </a:p>
          <a:p>
            <a:pPr marL="36000" indent="274320">
              <a:spcBef>
                <a:spcPts val="0"/>
              </a:spcBef>
              <a:buNone/>
            </a:pPr>
            <a:endParaRPr lang="ru-RU" dirty="0">
              <a:solidFill>
                <a:schemeClr val="bg1"/>
              </a:solidFill>
              <a:effectLst>
                <a:outerShdw blurRad="38100" dist="38100" dir="2700000" algn="tl">
                  <a:srgbClr val="000000">
                    <a:alpha val="43137"/>
                  </a:srgbClr>
                </a:outerShdw>
              </a:effectLst>
            </a:endParaRPr>
          </a:p>
          <a:p>
            <a:pPr algn="just">
              <a:buFontTx/>
              <a:buChar char="-"/>
            </a:pPr>
            <a:endParaRPr lang="ru-RU" sz="3200" dirty="0" smtClean="0">
              <a:solidFill>
                <a:schemeClr val="accent1">
                  <a:lumMod val="50000"/>
                </a:schemeClr>
              </a:solidFill>
              <a:effectLst>
                <a:outerShdw blurRad="38100" dist="38100" dir="2700000" algn="tl">
                  <a:srgbClr val="000000">
                    <a:alpha val="43137"/>
                  </a:srgbClr>
                </a:outerShdw>
              </a:effectLst>
            </a:endParaRPr>
          </a:p>
          <a:p>
            <a:pPr marL="0" indent="411480" algn="just">
              <a:spcBef>
                <a:spcPts val="0"/>
              </a:spcBef>
              <a:buNone/>
            </a:pPr>
            <a:endParaRPr lang="ru-RU" sz="3200" dirty="0" smtClean="0">
              <a:solidFill>
                <a:schemeClr val="accent1">
                  <a:lumMod val="50000"/>
                </a:schemeClr>
              </a:solidFill>
              <a:effectLst>
                <a:outerShdw blurRad="38100" dist="38100" dir="2700000" algn="tl">
                  <a:srgbClr val="000000">
                    <a:alpha val="43137"/>
                  </a:srgbClr>
                </a:outerShdw>
              </a:effectLst>
            </a:endParaRPr>
          </a:p>
          <a:p>
            <a:pPr marL="0" indent="411480" algn="just">
              <a:spcBef>
                <a:spcPts val="0"/>
              </a:spcBef>
              <a:buNone/>
            </a:pPr>
            <a:endParaRPr lang="ru-RU" sz="3100" dirty="0">
              <a:solidFill>
                <a:schemeClr val="accent1">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16797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29600" cy="917596"/>
          </a:xfrm>
        </p:spPr>
        <p:txBody>
          <a:bodyPr>
            <a:normAutofit/>
          </a:bodyPr>
          <a:lstStyle/>
          <a:p>
            <a:r>
              <a:rPr lang="ru-RU" sz="3200" dirty="0" smtClean="0">
                <a:solidFill>
                  <a:srgbClr val="760000"/>
                </a:solidFill>
                <a:effectLst/>
                <a:latin typeface="Arial" panose="020B0604020202020204" pitchFamily="34" charset="0"/>
                <a:cs typeface="Arial" panose="020B0604020202020204" pitchFamily="34" charset="0"/>
              </a:rPr>
              <a:t>Технологии восстановления</a:t>
            </a:r>
            <a:endParaRPr lang="ru-RU" sz="3200" dirty="0">
              <a:solidFill>
                <a:srgbClr val="760000"/>
              </a:solidFill>
              <a:effectLst/>
              <a:latin typeface="Arial" panose="020B0604020202020204" pitchFamily="34" charset="0"/>
              <a:cs typeface="Arial" panose="020B0604020202020204" pitchFamily="34" charset="0"/>
            </a:endParaRPr>
          </a:p>
        </p:txBody>
      </p:sp>
      <p:sp>
        <p:nvSpPr>
          <p:cNvPr id="3" name="Содержимое 2"/>
          <p:cNvSpPr>
            <a:spLocks noGrp="1"/>
          </p:cNvSpPr>
          <p:nvPr>
            <p:ph idx="1"/>
          </p:nvPr>
        </p:nvSpPr>
        <p:spPr>
          <a:xfrm>
            <a:off x="251520" y="1196752"/>
            <a:ext cx="8715436" cy="5184576"/>
          </a:xfrm>
        </p:spPr>
        <p:txBody>
          <a:bodyPr>
            <a:noAutofit/>
          </a:bodyPr>
          <a:lstStyle/>
          <a:p>
            <a:pPr marL="36000" indent="411480" algn="just">
              <a:spcBef>
                <a:spcPts val="0"/>
              </a:spcBef>
              <a:buNone/>
            </a:pPr>
            <a:r>
              <a:rPr lang="ru-RU" dirty="0" smtClean="0">
                <a:solidFill>
                  <a:schemeClr val="bg1"/>
                </a:solidFill>
                <a:effectLst>
                  <a:outerShdw blurRad="38100" dist="38100" dir="2700000" algn="tl">
                    <a:srgbClr val="000000">
                      <a:alpha val="43137"/>
                    </a:srgbClr>
                  </a:outerShdw>
                </a:effectLst>
              </a:rPr>
              <a:t>В процессе эксплуатации строительные машины и оборудование подвергаются воздействию тепловых, температурных, коррозионных и других факторов, приводящих к изменению геометрических размеров составных частей, возникновению трещин и других повреждений.</a:t>
            </a:r>
          </a:p>
          <a:p>
            <a:pPr marL="36000" indent="411480" algn="just">
              <a:spcBef>
                <a:spcPts val="0"/>
              </a:spcBef>
              <a:buNone/>
            </a:pPr>
            <a:r>
              <a:rPr lang="ru-RU" dirty="0">
                <a:solidFill>
                  <a:schemeClr val="bg1"/>
                </a:solidFill>
                <a:effectLst>
                  <a:outerShdw blurRad="38100" dist="38100" dir="2700000" algn="tl">
                    <a:srgbClr val="000000">
                      <a:alpha val="43137"/>
                    </a:srgbClr>
                  </a:outerShdw>
                </a:effectLst>
              </a:rPr>
              <a:t>Различают две формы технологического процесса восстановления деталей промышленного оборудования — </a:t>
            </a:r>
            <a:r>
              <a:rPr lang="ru-RU" b="1" dirty="0" err="1">
                <a:solidFill>
                  <a:schemeClr val="bg1"/>
                </a:solidFill>
                <a:effectLst>
                  <a:outerShdw blurRad="38100" dist="38100" dir="2700000" algn="tl">
                    <a:srgbClr val="000000">
                      <a:alpha val="43137"/>
                    </a:srgbClr>
                  </a:outerShdw>
                </a:effectLst>
              </a:rPr>
              <a:t>подефектный</a:t>
            </a:r>
            <a:r>
              <a:rPr lang="ru-RU" dirty="0">
                <a:solidFill>
                  <a:schemeClr val="bg1"/>
                </a:solidFill>
                <a:effectLst>
                  <a:outerShdw blurRad="38100" dist="38100" dir="2700000" algn="tl">
                    <a:srgbClr val="000000">
                      <a:alpha val="43137"/>
                    </a:srgbClr>
                  </a:outerShdw>
                </a:effectLst>
              </a:rPr>
              <a:t> и </a:t>
            </a:r>
            <a:r>
              <a:rPr lang="ru-RU" b="1" dirty="0">
                <a:solidFill>
                  <a:schemeClr val="bg1"/>
                </a:solidFill>
                <a:effectLst>
                  <a:outerShdw blurRad="38100" dist="38100" dir="2700000" algn="tl">
                    <a:srgbClr val="000000">
                      <a:alpha val="43137"/>
                    </a:srgbClr>
                  </a:outerShdw>
                </a:effectLst>
              </a:rPr>
              <a:t>маршрутный</a:t>
            </a:r>
            <a:r>
              <a:rPr lang="ru-RU" dirty="0">
                <a:solidFill>
                  <a:schemeClr val="bg1"/>
                </a:solidFill>
                <a:effectLst>
                  <a:outerShdw blurRad="38100" dist="38100" dir="2700000" algn="tl">
                    <a:srgbClr val="000000">
                      <a:alpha val="43137"/>
                    </a:srgbClr>
                  </a:outerShdw>
                </a:effectLst>
              </a:rPr>
              <a:t> технологические процессы восстановления.</a:t>
            </a:r>
          </a:p>
          <a:p>
            <a:pPr marL="36000" indent="411480" algn="just">
              <a:spcBef>
                <a:spcPts val="0"/>
              </a:spcBef>
              <a:buNone/>
            </a:pPr>
            <a:endParaRPr lang="ru-RU" dirty="0" smtClean="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84976" cy="5877272"/>
          </a:xfrm>
        </p:spPr>
        <p:txBody>
          <a:bodyPr>
            <a:normAutofit fontScale="77500" lnSpcReduction="20000"/>
          </a:bodyPr>
          <a:lstStyle/>
          <a:p>
            <a:pPr marL="36000" indent="274320" algn="just">
              <a:lnSpc>
                <a:spcPct val="120000"/>
              </a:lnSpc>
              <a:spcBef>
                <a:spcPts val="0"/>
              </a:spcBef>
              <a:buNone/>
            </a:pPr>
            <a:r>
              <a:rPr lang="ru-RU" sz="3300" b="1" dirty="0" smtClean="0">
                <a:solidFill>
                  <a:schemeClr val="bg1"/>
                </a:solidFill>
                <a:effectLst>
                  <a:outerShdw blurRad="38100" dist="38100" dir="2700000" algn="tl">
                    <a:srgbClr val="000000">
                      <a:alpha val="43137"/>
                    </a:srgbClr>
                  </a:outerShdw>
                </a:effectLst>
              </a:rPr>
              <a:t>Способы обнаружения дефектов:</a:t>
            </a:r>
          </a:p>
          <a:p>
            <a:pPr marL="36000" indent="274320" algn="just">
              <a:lnSpc>
                <a:spcPct val="120000"/>
              </a:lnSpc>
              <a:spcBef>
                <a:spcPts val="0"/>
              </a:spcBef>
              <a:buNone/>
            </a:pPr>
            <a:r>
              <a:rPr lang="ru-RU" sz="3300" dirty="0" smtClean="0">
                <a:solidFill>
                  <a:schemeClr val="bg1"/>
                </a:solidFill>
                <a:effectLst>
                  <a:outerShdw blurRad="38100" dist="38100" dir="2700000" algn="tl">
                    <a:srgbClr val="000000">
                      <a:alpha val="43137"/>
                    </a:srgbClr>
                  </a:outerShdw>
                </a:effectLst>
              </a:rPr>
              <a:t>Наличие дефектов устанавливают внешним осмотром и измерениями. Внешним осмотром выявляют царапины, задиры, крупные трещины, повреждения шпоночных пазов, шлицев, центровых отверстий и др.</a:t>
            </a:r>
          </a:p>
          <a:p>
            <a:pPr marL="36000" indent="274320" algn="just">
              <a:lnSpc>
                <a:spcPct val="120000"/>
              </a:lnSpc>
              <a:spcBef>
                <a:spcPts val="0"/>
              </a:spcBef>
              <a:buNone/>
            </a:pPr>
            <a:r>
              <a:rPr lang="ru-RU" sz="3300" dirty="0" smtClean="0">
                <a:solidFill>
                  <a:schemeClr val="bg1"/>
                </a:solidFill>
                <a:effectLst>
                  <a:outerShdw blurRad="38100" dist="38100" dir="2700000" algn="tl">
                    <a:srgbClr val="000000">
                      <a:alpha val="43137"/>
                    </a:srgbClr>
                  </a:outerShdw>
                </a:effectLst>
              </a:rPr>
              <a:t>Измерениями определяют размеры шеек, их овальность и конусность, а также погнутость и скрученность. Предельные величины износа и деформаций валов и осей установлены техническими условиями на контроль и ремонт.</a:t>
            </a:r>
          </a:p>
          <a:p>
            <a:pPr marL="36000" indent="274320" algn="just">
              <a:lnSpc>
                <a:spcPct val="120000"/>
              </a:lnSpc>
              <a:spcBef>
                <a:spcPts val="0"/>
              </a:spcBef>
              <a:buNone/>
            </a:pPr>
            <a:r>
              <a:rPr lang="ru-RU" sz="3300" dirty="0">
                <a:solidFill>
                  <a:schemeClr val="bg1"/>
                </a:solidFill>
                <a:effectLst>
                  <a:outerShdw blurRad="38100" dist="38100" dir="2700000" algn="tl">
                    <a:srgbClr val="000000">
                      <a:alpha val="43137"/>
                    </a:srgbClr>
                  </a:outerShdw>
                </a:effectLst>
              </a:rPr>
              <a:t>Погнутость гладких валов и осей определяют при перекатывании их по контрольной плите. При этом с помощью щупа замеряют зазор между плитой и валом (осью). </a:t>
            </a:r>
          </a:p>
        </p:txBody>
      </p:sp>
    </p:spTree>
    <p:extLst>
      <p:ext uri="{BB962C8B-B14F-4D97-AF65-F5344CB8AC3E}">
        <p14:creationId xmlns:p14="http://schemas.microsoft.com/office/powerpoint/2010/main" val="153561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15436" cy="6286544"/>
          </a:xfrm>
        </p:spPr>
        <p:txBody>
          <a:bodyPr>
            <a:noAutofit/>
          </a:bodyPr>
          <a:lstStyle/>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Более точное измерение величины погнутости вала производят индикатором, закрепляя деталь в центры токарного станка или на специальных призмах</a:t>
            </a: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Скрученность вала устанавливают по угловому смещению шпоночных канавок, </a:t>
            </a:r>
            <a:r>
              <a:rPr lang="ru-RU" dirty="0" err="1">
                <a:solidFill>
                  <a:schemeClr val="bg1"/>
                </a:solidFill>
                <a:effectLst>
                  <a:outerShdw blurRad="38100" dist="38100" dir="2700000" algn="tl">
                    <a:srgbClr val="000000">
                      <a:alpha val="43137"/>
                    </a:srgbClr>
                  </a:outerShdw>
                </a:effectLst>
              </a:rPr>
              <a:t>лысок</a:t>
            </a:r>
            <a:r>
              <a:rPr lang="ru-RU" dirty="0">
                <a:solidFill>
                  <a:schemeClr val="bg1"/>
                </a:solidFill>
                <a:effectLst>
                  <a:outerShdw blurRad="38100" dist="38100" dir="2700000" algn="tl">
                    <a:srgbClr val="000000">
                      <a:alpha val="43137"/>
                    </a:srgbClr>
                  </a:outerShdw>
                </a:effectLst>
              </a:rPr>
              <a:t> и проверяют на проверочной плите с помощью призм, рейсмуса и угломера. </a:t>
            </a: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В процессе эксплуатации износ шеек валов сопровождается образованием конусности и овальности, а также задирами, рисками и забоинами. Значительная конусность и овальность образуется на шейках коленчатых, эксцентриковых и кулачковых валов. Овальность и конусность валов и осей определяют микрометром и индикатором</a:t>
            </a:r>
            <a:r>
              <a:rPr lang="ru-RU" dirty="0" smtClean="0">
                <a:solidFill>
                  <a:schemeClr val="bg1"/>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2526623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15436" cy="6286544"/>
          </a:xfrm>
        </p:spPr>
        <p:txBody>
          <a:bodyPr>
            <a:noAutofit/>
          </a:bodyPr>
          <a:lstStyle/>
          <a:p>
            <a:pPr marL="36000" indent="274320" algn="just">
              <a:spcBef>
                <a:spcPts val="0"/>
              </a:spcBef>
              <a:buNone/>
            </a:pPr>
            <a:r>
              <a:rPr lang="ru-RU" dirty="0">
                <a:solidFill>
                  <a:schemeClr val="bg1"/>
                </a:solidFill>
                <a:effectLst>
                  <a:outerShdw blurRad="38100" dist="38100" dir="2700000" algn="tl">
                    <a:srgbClr val="000000">
                      <a:alpha val="43137"/>
                    </a:srgbClr>
                  </a:outerShdw>
                </a:effectLst>
              </a:rPr>
              <a:t>При ремонте валов и осей вначале выполняют сварочные и слесарные работы, так как при их осуществлении возможны деформации детали и могут быть повреждены чисто обработанные поверхности</a:t>
            </a:r>
            <a:r>
              <a:rPr lang="ru-RU" dirty="0" smtClean="0">
                <a:solidFill>
                  <a:schemeClr val="bg1"/>
                </a:solidFill>
                <a:effectLst>
                  <a:outerShdw blurRad="38100" dist="38100" dir="2700000" algn="tl">
                    <a:srgbClr val="000000">
                      <a:alpha val="43137"/>
                    </a:srgbClr>
                  </a:outerShdw>
                </a:effectLst>
              </a:rPr>
              <a:t>.</a:t>
            </a:r>
          </a:p>
          <a:p>
            <a:pPr marL="36000" indent="274320" algn="just">
              <a:spcBef>
                <a:spcPts val="0"/>
              </a:spcBef>
              <a:buNone/>
            </a:pPr>
            <a:r>
              <a:rPr lang="ru-RU" dirty="0" smtClean="0">
                <a:solidFill>
                  <a:schemeClr val="bg1"/>
                </a:solidFill>
                <a:effectLst>
                  <a:outerShdw blurRad="38100" dist="38100" dir="2700000" algn="tl">
                    <a:srgbClr val="000000">
                      <a:alpha val="43137"/>
                    </a:srgbClr>
                  </a:outerShdw>
                </a:effectLst>
              </a:rPr>
              <a:t> </a:t>
            </a:r>
            <a:r>
              <a:rPr lang="ru-RU" dirty="0">
                <a:solidFill>
                  <a:schemeClr val="bg1"/>
                </a:solidFill>
                <a:effectLst>
                  <a:outerShdw blurRad="38100" dist="38100" dir="2700000" algn="tl">
                    <a:srgbClr val="000000">
                      <a:alpha val="43137"/>
                    </a:srgbClr>
                  </a:outerShdw>
                </a:effectLst>
              </a:rPr>
              <a:t>После сварочных и наплавочных работ валы и оси подвергают правке и предварительной механической обработке. </a:t>
            </a:r>
            <a:endParaRPr lang="ru-RU" dirty="0" smtClean="0">
              <a:solidFill>
                <a:schemeClr val="bg1"/>
              </a:solidFill>
              <a:effectLst>
                <a:outerShdw blurRad="38100" dist="38100" dir="2700000" algn="tl">
                  <a:srgbClr val="000000">
                    <a:alpha val="43137"/>
                  </a:srgbClr>
                </a:outerShdw>
              </a:effectLst>
            </a:endParaRPr>
          </a:p>
          <a:p>
            <a:pPr marL="36000" indent="274320" algn="just">
              <a:spcBef>
                <a:spcPts val="0"/>
              </a:spcBef>
              <a:buNone/>
            </a:pPr>
            <a:r>
              <a:rPr lang="ru-RU" dirty="0" smtClean="0">
                <a:solidFill>
                  <a:schemeClr val="bg1"/>
                </a:solidFill>
                <a:effectLst>
                  <a:outerShdw blurRad="38100" dist="38100" dir="2700000" algn="tl">
                    <a:srgbClr val="000000">
                      <a:alpha val="43137"/>
                    </a:srgbClr>
                  </a:outerShdw>
                </a:effectLst>
              </a:rPr>
              <a:t>Чистовая </a:t>
            </a:r>
            <a:r>
              <a:rPr lang="ru-RU" dirty="0">
                <a:solidFill>
                  <a:schemeClr val="bg1"/>
                </a:solidFill>
                <a:effectLst>
                  <a:outerShdw blurRad="38100" dist="38100" dir="2700000" algn="tl">
                    <a:srgbClr val="000000">
                      <a:alpha val="43137"/>
                    </a:srgbClr>
                  </a:outerShdw>
                </a:effectLst>
              </a:rPr>
              <a:t>обработка рабочих поверхностей вала должна производиться в последнюю очередь.</a:t>
            </a:r>
          </a:p>
        </p:txBody>
      </p:sp>
    </p:spTree>
    <p:extLst>
      <p:ext uri="{BB962C8B-B14F-4D97-AF65-F5344CB8AC3E}">
        <p14:creationId xmlns:p14="http://schemas.microsoft.com/office/powerpoint/2010/main" val="21308861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15436" cy="6286544"/>
          </a:xfrm>
        </p:spPr>
        <p:txBody>
          <a:bodyPr>
            <a:noAutofit/>
          </a:bodyPr>
          <a:lstStyle/>
          <a:p>
            <a:pPr marL="36000" indent="274320" algn="just">
              <a:spcBef>
                <a:spcPts val="0"/>
              </a:spcBef>
              <a:buNone/>
            </a:pPr>
            <a:r>
              <a:rPr lang="ru-RU" b="1" dirty="0">
                <a:solidFill>
                  <a:schemeClr val="bg1"/>
                </a:solidFill>
                <a:cs typeface="Arial" panose="020B0604020202020204" pitchFamily="34" charset="0"/>
              </a:rPr>
              <a:t>Дефекты  </a:t>
            </a:r>
            <a:r>
              <a:rPr lang="ru-RU" b="1" dirty="0" smtClean="0">
                <a:solidFill>
                  <a:schemeClr val="bg1"/>
                </a:solidFill>
                <a:cs typeface="Arial" panose="020B0604020202020204" pitchFamily="34" charset="0"/>
              </a:rPr>
              <a:t>зубчатых колес и звездочек</a:t>
            </a:r>
            <a:endParaRPr lang="ru-RU" b="1" dirty="0">
              <a:solidFill>
                <a:schemeClr val="bg1"/>
              </a:solidFill>
              <a:cs typeface="Arial" panose="020B0604020202020204" pitchFamily="34" charset="0"/>
            </a:endParaRPr>
          </a:p>
          <a:p>
            <a:pPr marL="0" indent="457200" algn="just">
              <a:spcBef>
                <a:spcPts val="600"/>
              </a:spcBef>
              <a:buNone/>
            </a:pPr>
            <a:r>
              <a:rPr lang="ru-RU" dirty="0">
                <a:solidFill>
                  <a:schemeClr val="bg1"/>
                </a:solidFill>
                <a:effectLst>
                  <a:outerShdw blurRad="38100" dist="38100" dir="2700000" algn="tl">
                    <a:srgbClr val="000000">
                      <a:alpha val="43137"/>
                    </a:srgbClr>
                  </a:outerShdw>
                </a:effectLst>
              </a:rPr>
              <a:t>Зубья колес и звездочек открытых передач подвергаются абразивному и коррозионному износу. Зубья шестерен и звездочек закрытых передач в основном подвержены осповидному износу.</a:t>
            </a: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Наиболее интенсивному износу подвергаются шестерни с малым количеством зубьев и постоянного зацепления. Для повышения срока службы эти шестерни рекомендуется изготовлять из более качественного материала. При нарушении правил технической эксплуатации, сборки или ремонта машины возможны аварийные поломки зубьев колес и звездочек.  Или появление трещин в спицах, </a:t>
            </a:r>
            <a:r>
              <a:rPr lang="ru-RU" dirty="0" err="1">
                <a:solidFill>
                  <a:schemeClr val="bg1"/>
                </a:solidFill>
                <a:effectLst>
                  <a:outerShdw blurRad="38100" dist="38100" dir="2700000" algn="tl">
                    <a:srgbClr val="000000">
                      <a:alpha val="43137"/>
                    </a:srgbClr>
                  </a:outerShdw>
                </a:effectLst>
              </a:rPr>
              <a:t>ободах</a:t>
            </a:r>
            <a:r>
              <a:rPr lang="ru-RU" dirty="0">
                <a:solidFill>
                  <a:schemeClr val="bg1"/>
                </a:solidFill>
                <a:effectLst>
                  <a:outerShdw blurRad="38100" dist="38100" dir="2700000" algn="tl">
                    <a:srgbClr val="000000">
                      <a:alpha val="43137"/>
                    </a:srgbClr>
                  </a:outerShdw>
                </a:effectLst>
              </a:rPr>
              <a:t> и ступицах</a:t>
            </a:r>
            <a:r>
              <a:rPr lang="ru-RU" dirty="0" smtClean="0">
                <a:solidFill>
                  <a:schemeClr val="bg1"/>
                </a:solidFill>
                <a:effectLst>
                  <a:outerShdw blurRad="38100" dist="38100" dir="2700000" algn="tl">
                    <a:srgbClr val="000000">
                      <a:alpha val="43137"/>
                    </a:srgbClr>
                  </a:outerShdw>
                </a:effectLst>
              </a:rPr>
              <a:t>.</a:t>
            </a:r>
            <a:endParaRPr lang="ru-RU"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400371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15436" cy="6286544"/>
          </a:xfrm>
        </p:spPr>
        <p:txBody>
          <a:bodyPr>
            <a:noAutofit/>
          </a:bodyPr>
          <a:lstStyle/>
          <a:p>
            <a:pPr marL="0" indent="457200" algn="just">
              <a:spcBef>
                <a:spcPts val="0"/>
              </a:spcBef>
              <a:buNone/>
            </a:pPr>
            <a:r>
              <a:rPr lang="ru-RU" dirty="0" smtClean="0">
                <a:solidFill>
                  <a:schemeClr val="bg1"/>
                </a:solidFill>
                <a:effectLst>
                  <a:outerShdw blurRad="38100" dist="38100" dir="2700000" algn="tl">
                    <a:srgbClr val="000000">
                      <a:alpha val="43137"/>
                    </a:srgbClr>
                  </a:outerShdw>
                </a:effectLst>
              </a:rPr>
              <a:t>Способ </a:t>
            </a:r>
            <a:r>
              <a:rPr lang="ru-RU" dirty="0">
                <a:solidFill>
                  <a:schemeClr val="bg1"/>
                </a:solidFill>
                <a:effectLst>
                  <a:outerShdw blurRad="38100" dist="38100" dir="2700000" algn="tl">
                    <a:srgbClr val="000000">
                      <a:alpha val="43137"/>
                    </a:srgbClr>
                  </a:outerShdw>
                </a:effectLst>
              </a:rPr>
              <a:t>восстановления зубчатых колес и звездочек выбирают в зависимости от характера дефекта, материала, класса точности и экономической целесообразности. </a:t>
            </a:r>
            <a:endParaRPr lang="ru-RU" dirty="0" smtClean="0">
              <a:solidFill>
                <a:schemeClr val="bg1"/>
              </a:solidFill>
              <a:effectLst>
                <a:outerShdw blurRad="38100" dist="38100" dir="2700000" algn="tl">
                  <a:srgbClr val="000000">
                    <a:alpha val="43137"/>
                  </a:srgbClr>
                </a:outerShdw>
              </a:effectLst>
            </a:endParaRPr>
          </a:p>
          <a:p>
            <a:pPr marL="0" indent="457200" algn="just">
              <a:spcBef>
                <a:spcPts val="0"/>
              </a:spcBef>
              <a:buNone/>
            </a:pPr>
            <a:r>
              <a:rPr lang="ru-RU" dirty="0" smtClean="0">
                <a:solidFill>
                  <a:schemeClr val="bg1"/>
                </a:solidFill>
                <a:effectLst>
                  <a:outerShdw blurRad="38100" dist="38100" dir="2700000" algn="tl">
                    <a:srgbClr val="000000">
                      <a:alpha val="43137"/>
                    </a:srgbClr>
                  </a:outerShdw>
                </a:effectLst>
              </a:rPr>
              <a:t>Дефекты </a:t>
            </a:r>
            <a:r>
              <a:rPr lang="ru-RU" dirty="0">
                <a:solidFill>
                  <a:schemeClr val="bg1"/>
                </a:solidFill>
                <a:effectLst>
                  <a:outerShdw blurRad="38100" dist="38100" dir="2700000" algn="tl">
                    <a:srgbClr val="000000">
                      <a:alpha val="43137"/>
                    </a:srgbClr>
                  </a:outerShdw>
                </a:effectLst>
              </a:rPr>
              <a:t>определяют внешним осмотром и замерами. Внешним осмотром выявляют </a:t>
            </a:r>
            <a:r>
              <a:rPr lang="ru-RU" dirty="0" err="1">
                <a:solidFill>
                  <a:schemeClr val="bg1"/>
                </a:solidFill>
                <a:effectLst>
                  <a:outerShdw blurRad="38100" dist="38100" dir="2700000" algn="tl">
                    <a:srgbClr val="000000">
                      <a:alpha val="43137"/>
                    </a:srgbClr>
                  </a:outerShdw>
                </a:effectLst>
              </a:rPr>
              <a:t>выкрашивание</a:t>
            </a:r>
            <a:r>
              <a:rPr lang="ru-RU" dirty="0">
                <a:solidFill>
                  <a:schemeClr val="bg1"/>
                </a:solidFill>
                <a:effectLst>
                  <a:outerShdw blurRad="38100" dist="38100" dir="2700000" algn="tl">
                    <a:srgbClr val="000000">
                      <a:alpha val="43137"/>
                    </a:srgbClr>
                  </a:outerShdw>
                </a:effectLst>
              </a:rPr>
              <a:t>, отслаивание, трещины, сколы, изломы зубьев, смятие шлицев. Путем замера толщины зуба по делительной окружности выявляют износ рабочих поверхностей зубьев колес и звездочек. При </a:t>
            </a:r>
            <a:r>
              <a:rPr lang="ru-RU" dirty="0" err="1">
                <a:solidFill>
                  <a:schemeClr val="bg1"/>
                </a:solidFill>
                <a:effectLst>
                  <a:outerShdw blurRad="38100" dist="38100" dir="2700000" algn="tl">
                    <a:srgbClr val="000000">
                      <a:alpha val="43137"/>
                    </a:srgbClr>
                  </a:outerShdw>
                </a:effectLst>
              </a:rPr>
              <a:t>дефектовке</a:t>
            </a:r>
            <a:r>
              <a:rPr lang="ru-RU" dirty="0">
                <a:solidFill>
                  <a:schemeClr val="bg1"/>
                </a:solidFill>
                <a:effectLst>
                  <a:outerShdw blurRad="38100" dist="38100" dir="2700000" algn="tl">
                    <a:srgbClr val="000000">
                      <a:alpha val="43137"/>
                    </a:srgbClr>
                  </a:outerShdw>
                </a:effectLst>
              </a:rPr>
              <a:t> шестерен и звездочек в условиях ремонтных предприятий удобно пользоваться шаблонами, которые комплектуются в одном наборе для отдельных марок машин</a:t>
            </a:r>
            <a:r>
              <a:rPr lang="ru-RU" dirty="0" smtClean="0">
                <a:solidFill>
                  <a:schemeClr val="bg1"/>
                </a:solidFill>
                <a:effectLst>
                  <a:outerShdw blurRad="38100" dist="38100" dir="2700000" algn="tl">
                    <a:srgbClr val="000000">
                      <a:alpha val="43137"/>
                    </a:srgbClr>
                  </a:outerShdw>
                </a:effectLst>
              </a:rPr>
              <a:t>.</a:t>
            </a:r>
            <a:endParaRPr lang="ru-RU"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101574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15436" cy="6286544"/>
          </a:xfrm>
        </p:spPr>
        <p:txBody>
          <a:bodyPr>
            <a:noAutofit/>
          </a:bodyPr>
          <a:lstStyle/>
          <a:p>
            <a:pPr marL="0" indent="457200" algn="just">
              <a:spcBef>
                <a:spcPts val="0"/>
              </a:spcBef>
              <a:buNone/>
            </a:pPr>
            <a:r>
              <a:rPr lang="ru-RU" dirty="0" smtClean="0">
                <a:solidFill>
                  <a:schemeClr val="bg1"/>
                </a:solidFill>
                <a:effectLst>
                  <a:outerShdw blurRad="38100" dist="38100" dir="2700000" algn="tl">
                    <a:srgbClr val="000000">
                      <a:alpha val="43137"/>
                    </a:srgbClr>
                  </a:outerShdw>
                </a:effectLst>
              </a:rPr>
              <a:t>Для </a:t>
            </a:r>
            <a:r>
              <a:rPr lang="ru-RU" dirty="0">
                <a:solidFill>
                  <a:schemeClr val="bg1"/>
                </a:solidFill>
                <a:effectLst>
                  <a:outerShdw blurRad="38100" dist="38100" dir="2700000" algn="tl">
                    <a:srgbClr val="000000">
                      <a:alpha val="43137"/>
                    </a:srgbClr>
                  </a:outerShdw>
                </a:effectLst>
              </a:rPr>
              <a:t>определения пригодности шестерни к дальнейшей работе пластину шаблона устанавливают на зуб. Если при этом между вершиной зуба шестерни и горизонтальной плоскостью шаблона имеется зазор, шестерня пригодна к эксплуатации. Измерение толщины зубьев ведется в двух сечениях каждого зуба, а на каждой шестерне замеряются три зуба, расположенных под углом 120° относительно друг друга. За толщину зуба принимают среднее арифметическое значение всех замеров.</a:t>
            </a: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Предельные износы стальных зубчатых колес, работающих при окружных скоростях более 3 м/сек, принимают равными 3—10% толщины зуба, измеряемой по начальной окружности.</a:t>
            </a:r>
          </a:p>
        </p:txBody>
      </p:sp>
    </p:spTree>
    <p:extLst>
      <p:ext uri="{BB962C8B-B14F-4D97-AF65-F5344CB8AC3E}">
        <p14:creationId xmlns:p14="http://schemas.microsoft.com/office/powerpoint/2010/main" val="21786916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15436" cy="6286544"/>
          </a:xfrm>
        </p:spPr>
        <p:txBody>
          <a:bodyPr>
            <a:noAutofit/>
          </a:bodyPr>
          <a:lstStyle/>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Для тихоходных стальных зубчатых колес при окружной скорости менее 3 м/сек предельные износы принимают от 10 до 25% толщины зуба по начальной окружности. Предельные износы зубьев для чугунных колес уменьшаются на 40% против предельных износов стальных колес. Износ зубьев цементированных шестерен определяется в зависимости от толщины слоя цементации, который должен быть не менее 0,5 мм. Износ зубьев по торцу для часто переключающихся шестерен допускается в пределах 12—15% от длины зуба.</a:t>
            </a:r>
          </a:p>
        </p:txBody>
      </p:sp>
    </p:spTree>
    <p:extLst>
      <p:ext uri="{BB962C8B-B14F-4D97-AF65-F5344CB8AC3E}">
        <p14:creationId xmlns:p14="http://schemas.microsoft.com/office/powerpoint/2010/main" val="35225143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15436" cy="6286544"/>
          </a:xfrm>
        </p:spPr>
        <p:txBody>
          <a:bodyPr>
            <a:noAutofit/>
          </a:bodyPr>
          <a:lstStyle/>
          <a:p>
            <a:pPr marL="0" indent="457200" algn="just">
              <a:spcBef>
                <a:spcPts val="0"/>
              </a:spcBef>
              <a:buNone/>
            </a:pPr>
            <a:r>
              <a:rPr lang="ru-RU" b="1" dirty="0">
                <a:solidFill>
                  <a:schemeClr val="bg1"/>
                </a:solidFill>
                <a:effectLst>
                  <a:outerShdw blurRad="38100" dist="38100" dir="2700000" algn="tl">
                    <a:srgbClr val="000000">
                      <a:alpha val="43137"/>
                    </a:srgbClr>
                  </a:outerShdw>
                </a:effectLst>
              </a:rPr>
              <a:t>Ремонт зубчатых колес и звездочек</a:t>
            </a:r>
            <a:endParaRPr lang="ru-RU" dirty="0">
              <a:solidFill>
                <a:schemeClr val="bg1"/>
              </a:solidFill>
              <a:effectLst>
                <a:outerShdw blurRad="38100" dist="38100" dir="2700000" algn="tl">
                  <a:srgbClr val="000000">
                    <a:alpha val="43137"/>
                  </a:srgbClr>
                </a:outerShdw>
              </a:effectLst>
            </a:endParaRP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Ремонт зубчатых колес производят путем замены венца, пластической деформацией, наплавкой зубьев, заменой поломанных зубьев.</a:t>
            </a: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Износ зубьев блока шестерен происходит неравномерно и поэтому выбраковывать весь блок из-за износа отдельных шестерен нецелесообразно. В зависимости от конструкции блока изношенный венец поворачивают на 180°. </a:t>
            </a:r>
            <a:endParaRPr lang="ru-RU" dirty="0" smtClean="0">
              <a:solidFill>
                <a:schemeClr val="bg1"/>
              </a:solidFill>
              <a:effectLst>
                <a:outerShdw blurRad="38100" dist="38100" dir="2700000" algn="tl">
                  <a:srgbClr val="000000">
                    <a:alpha val="43137"/>
                  </a:srgbClr>
                </a:outerShdw>
              </a:effectLst>
            </a:endParaRPr>
          </a:p>
          <a:p>
            <a:pPr marL="0" indent="457200" algn="just">
              <a:spcBef>
                <a:spcPts val="0"/>
              </a:spcBef>
              <a:buNone/>
            </a:pPr>
            <a:r>
              <a:rPr lang="ru-RU" dirty="0" smtClean="0">
                <a:solidFill>
                  <a:schemeClr val="bg1"/>
                </a:solidFill>
                <a:effectLst>
                  <a:outerShdw blurRad="38100" dist="38100" dir="2700000" algn="tl">
                    <a:srgbClr val="000000">
                      <a:alpha val="43137"/>
                    </a:srgbClr>
                  </a:outerShdw>
                </a:effectLst>
              </a:rPr>
              <a:t>В </a:t>
            </a:r>
            <a:r>
              <a:rPr lang="ru-RU" dirty="0">
                <a:solidFill>
                  <a:schemeClr val="bg1"/>
                </a:solidFill>
                <a:effectLst>
                  <a:outerShdw blurRad="38100" dist="38100" dir="2700000" algn="tl">
                    <a:srgbClr val="000000">
                      <a:alpha val="43137"/>
                    </a:srgbClr>
                  </a:outerShdw>
                </a:effectLst>
              </a:rPr>
              <a:t>случае, когда блок шестерен изготовлен без сменных венцов, а одна из шестерен значительно изношена, ремонт ведут в следующем порядке. Блок шестерен отжигают при температуре 900—950 °С или производят отжиг только изношенного венца, нагревая его с помощью токов высокой частоты. </a:t>
            </a:r>
          </a:p>
        </p:txBody>
      </p:sp>
    </p:spTree>
    <p:extLst>
      <p:ext uri="{BB962C8B-B14F-4D97-AF65-F5344CB8AC3E}">
        <p14:creationId xmlns:p14="http://schemas.microsoft.com/office/powerpoint/2010/main" val="19449002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16632"/>
            <a:ext cx="8715436" cy="6286544"/>
          </a:xfrm>
        </p:spPr>
        <p:txBody>
          <a:bodyPr>
            <a:noAutofit/>
          </a:bodyPr>
          <a:lstStyle/>
          <a:p>
            <a:pPr marL="0" indent="457200" algn="just">
              <a:spcBef>
                <a:spcPts val="0"/>
              </a:spcBef>
              <a:buNone/>
            </a:pPr>
            <a:r>
              <a:rPr lang="ru-RU" dirty="0" smtClean="0">
                <a:solidFill>
                  <a:schemeClr val="bg1"/>
                </a:solidFill>
                <a:effectLst>
                  <a:outerShdw blurRad="38100" dist="38100" dir="2700000" algn="tl">
                    <a:srgbClr val="000000">
                      <a:alpha val="43137"/>
                    </a:srgbClr>
                  </a:outerShdw>
                </a:effectLst>
              </a:rPr>
              <a:t>Затем </a:t>
            </a:r>
            <a:r>
              <a:rPr lang="ru-RU" dirty="0">
                <a:solidFill>
                  <a:schemeClr val="bg1"/>
                </a:solidFill>
                <a:effectLst>
                  <a:outerShdw blurRad="38100" dist="38100" dir="2700000" algn="tl">
                    <a:srgbClr val="000000">
                      <a:alpha val="43137"/>
                    </a:srgbClr>
                  </a:outerShdw>
                </a:effectLst>
              </a:rPr>
              <a:t>на токарном станке обтачивают изношенный зубчатый венец до диаметра, обеспечивающего посадку нового венца соответствующей толщины (2—2,5 высоты зуба). Новый венец изготовляют из стали той же марки или повышенного качества. Затем венец напрессовывают на подготовленное место и стопорят с помощью двух-трех винтов или приваривают электродуговой сваркой.</a:t>
            </a: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Ремонт отдельных зубьев, зубчатых колес и звездочек производят газовой или электродуговой наплавкой. При газовой наплавке используют присадочный материал того же состава, что и материал детали. При наплавке цементированных зубьев присадочный материал должен быть с более высоким содержанием углерода. </a:t>
            </a:r>
          </a:p>
        </p:txBody>
      </p:sp>
    </p:spTree>
    <p:extLst>
      <p:ext uri="{BB962C8B-B14F-4D97-AF65-F5344CB8AC3E}">
        <p14:creationId xmlns:p14="http://schemas.microsoft.com/office/powerpoint/2010/main" val="34070334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16632"/>
            <a:ext cx="8715436" cy="6286544"/>
          </a:xfrm>
        </p:spPr>
        <p:txBody>
          <a:bodyPr>
            <a:noAutofit/>
          </a:bodyPr>
          <a:lstStyle/>
          <a:p>
            <a:pPr marL="0" indent="457200" algn="just">
              <a:spcBef>
                <a:spcPts val="0"/>
              </a:spcBef>
              <a:buNone/>
            </a:pPr>
            <a:r>
              <a:rPr lang="ru-RU" dirty="0" smtClean="0">
                <a:solidFill>
                  <a:schemeClr val="bg1"/>
                </a:solidFill>
                <a:effectLst>
                  <a:outerShdw blurRad="38100" dist="38100" dir="2700000" algn="tl">
                    <a:srgbClr val="000000">
                      <a:alpha val="43137"/>
                    </a:srgbClr>
                  </a:outerShdw>
                </a:effectLst>
              </a:rPr>
              <a:t>Зубчатые </a:t>
            </a:r>
            <a:r>
              <a:rPr lang="ru-RU" dirty="0">
                <a:solidFill>
                  <a:schemeClr val="bg1"/>
                </a:solidFill>
                <a:effectLst>
                  <a:outerShdw blurRad="38100" dist="38100" dir="2700000" algn="tl">
                    <a:srgbClr val="000000">
                      <a:alpha val="43137"/>
                    </a:srgbClr>
                  </a:outerShdw>
                </a:effectLst>
              </a:rPr>
              <a:t>колеса, работающие в открытых передачах в абразивной среде, наплавляют износостойкими сплавами — сталинитом, </a:t>
            </a:r>
            <a:r>
              <a:rPr lang="ru-RU" dirty="0" err="1">
                <a:solidFill>
                  <a:schemeClr val="bg1"/>
                </a:solidFill>
                <a:effectLst>
                  <a:outerShdw blurRad="38100" dist="38100" dir="2700000" algn="tl">
                    <a:srgbClr val="000000">
                      <a:alpha val="43137"/>
                    </a:srgbClr>
                  </a:outerShdw>
                </a:effectLst>
              </a:rPr>
              <a:t>сормайтом</a:t>
            </a:r>
            <a:r>
              <a:rPr lang="ru-RU" dirty="0">
                <a:solidFill>
                  <a:schemeClr val="bg1"/>
                </a:solidFill>
                <a:effectLst>
                  <a:outerShdw blurRad="38100" dist="38100" dir="2700000" algn="tl">
                    <a:srgbClr val="000000">
                      <a:alpha val="43137"/>
                    </a:srgbClr>
                  </a:outerShdw>
                </a:effectLst>
              </a:rPr>
              <a:t> и высокомарганцовистой сталью.</a:t>
            </a: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Первый валик наплавляют вдоль вершины зуба. После наплавки его уплотняют в горячем состоянии ударами молотка.</a:t>
            </a: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После зачистки валика и поверхности наплавки наплавляют последовательно слои (после очистки каждого слоя от шлака их уплотняют ударами молотка).</a:t>
            </a: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Зубчатые колеса малых модулей ремонтируют сплошной наплавкой впадин. После наплавки поверхности с торцов и по окружности выступов протачивают и нарезают новые зубья на фрезерном или зуборезном станке</a:t>
            </a:r>
            <a:r>
              <a:rPr lang="ru-RU" dirty="0" smtClean="0">
                <a:solidFill>
                  <a:schemeClr val="bg1"/>
                </a:solidFill>
                <a:effectLst>
                  <a:outerShdw blurRad="38100" dist="38100" dir="2700000" algn="tl">
                    <a:srgbClr val="000000">
                      <a:alpha val="43137"/>
                    </a:srgbClr>
                  </a:outerShdw>
                </a:effectLst>
              </a:rPr>
              <a:t>.</a:t>
            </a:r>
            <a:endParaRPr lang="ru-RU"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855145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1218"/>
            <a:ext cx="8715436" cy="6846781"/>
          </a:xfrm>
        </p:spPr>
        <p:txBody>
          <a:bodyPr>
            <a:noAutofit/>
          </a:bodyPr>
          <a:lstStyle/>
          <a:p>
            <a:pPr marL="36000" indent="411480" algn="just">
              <a:spcBef>
                <a:spcPts val="0"/>
              </a:spcBef>
              <a:buNone/>
            </a:pPr>
            <a:r>
              <a:rPr lang="ru-RU" b="1" i="1" dirty="0" err="1" smtClean="0">
                <a:solidFill>
                  <a:schemeClr val="bg1"/>
                </a:solidFill>
                <a:effectLst>
                  <a:outerShdw blurRad="38100" dist="38100" dir="2700000" algn="tl">
                    <a:srgbClr val="000000">
                      <a:alpha val="43137"/>
                    </a:srgbClr>
                  </a:outerShdw>
                </a:effectLst>
              </a:rPr>
              <a:t>Подефектный</a:t>
            </a:r>
            <a:r>
              <a:rPr lang="ru-RU" i="1"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технологический процесс восстановления разрабатывают для устранения отдельных определенных дефектов, например, погнутости, пробоев, трещин, следов коррозии и т.п.</a:t>
            </a:r>
          </a:p>
          <a:p>
            <a:pPr marL="36000" indent="411480" algn="just">
              <a:spcBef>
                <a:spcPts val="0"/>
              </a:spcBef>
              <a:buNone/>
            </a:pPr>
            <a:r>
              <a:rPr lang="ru-RU" b="1" i="1" dirty="0" smtClean="0">
                <a:solidFill>
                  <a:schemeClr val="bg1"/>
                </a:solidFill>
                <a:effectLst>
                  <a:outerShdw blurRad="38100" dist="38100" dir="2700000" algn="tl">
                    <a:srgbClr val="000000">
                      <a:alpha val="43137"/>
                    </a:srgbClr>
                  </a:outerShdw>
                </a:effectLst>
              </a:rPr>
              <a:t>Маршрутный</a:t>
            </a:r>
            <a:r>
              <a:rPr lang="ru-RU" i="1"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технологический процесс предусматривает комплексное восстановление реально существующих дефектов и повреждений детали.</a:t>
            </a:r>
          </a:p>
          <a:p>
            <a:pPr marL="36000" indent="411480" algn="just">
              <a:spcBef>
                <a:spcPts val="0"/>
              </a:spcBef>
              <a:buNone/>
            </a:pPr>
            <a:r>
              <a:rPr lang="ru-RU" dirty="0">
                <a:solidFill>
                  <a:schemeClr val="bg1"/>
                </a:solidFill>
                <a:effectLst>
                  <a:outerShdw blurRad="38100" dist="38100" dir="2700000" algn="tl">
                    <a:srgbClr val="000000">
                      <a:alpha val="43137"/>
                    </a:srgbClr>
                  </a:outerShdw>
                </a:effectLst>
              </a:rPr>
              <a:t>Маршрутный технологический процесс восстановления деталей является наиболее рациональным. В этой технологии, как правило, предусматривается восстановление детали, имеющей комплекс сочетающихся повреждений, выявленных в процессе сортировки.</a:t>
            </a:r>
          </a:p>
          <a:p>
            <a:pPr marL="36000" indent="411480" algn="just">
              <a:spcBef>
                <a:spcPts val="0"/>
              </a:spcBef>
              <a:buNone/>
            </a:pPr>
            <a:r>
              <a:rPr lang="ru-RU" dirty="0">
                <a:solidFill>
                  <a:schemeClr val="bg1"/>
                </a:solidFill>
                <a:effectLst>
                  <a:outerShdw blurRad="38100" dist="38100" dir="2700000" algn="tl">
                    <a:srgbClr val="000000">
                      <a:alpha val="43137"/>
                    </a:srgbClr>
                  </a:outerShdw>
                </a:effectLst>
              </a:rPr>
              <a:t>При разработке маршрутной технологии следует соблюдать следующие правила:</a:t>
            </a:r>
          </a:p>
          <a:p>
            <a:pPr marL="36000" indent="411480" algn="just">
              <a:spcBef>
                <a:spcPts val="0"/>
              </a:spcBef>
              <a:buNone/>
            </a:pPr>
            <a:endParaRPr lang="ru-RU" dirty="0" smtClean="0">
              <a:solidFill>
                <a:schemeClr val="bg1"/>
              </a:solidFill>
              <a:effectLst>
                <a:outerShdw blurRad="38100" dist="38100" dir="2700000" algn="tl">
                  <a:srgbClr val="000000">
                    <a:alpha val="43137"/>
                  </a:srgbClr>
                </a:outerShdw>
              </a:effectLst>
            </a:endParaRPr>
          </a:p>
          <a:p>
            <a:pPr marL="0" indent="411480" algn="just">
              <a:lnSpc>
                <a:spcPct val="110000"/>
              </a:lnSpc>
              <a:spcBef>
                <a:spcPts val="0"/>
              </a:spcBef>
              <a:buNone/>
            </a:pPr>
            <a:endParaRPr lang="ru-RU" sz="3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16632"/>
            <a:ext cx="8715436" cy="6552728"/>
          </a:xfrm>
        </p:spPr>
        <p:txBody>
          <a:bodyPr>
            <a:noAutofit/>
          </a:bodyPr>
          <a:lstStyle/>
          <a:p>
            <a:pPr marL="0" indent="457200" algn="just">
              <a:spcBef>
                <a:spcPts val="0"/>
              </a:spcBef>
              <a:buNone/>
            </a:pPr>
            <a:r>
              <a:rPr lang="ru-RU" dirty="0" smtClean="0">
                <a:solidFill>
                  <a:schemeClr val="bg1"/>
                </a:solidFill>
                <a:effectLst>
                  <a:outerShdw blurRad="38100" dist="38100" dir="2700000" algn="tl">
                    <a:srgbClr val="000000">
                      <a:alpha val="43137"/>
                    </a:srgbClr>
                  </a:outerShdw>
                </a:effectLst>
              </a:rPr>
              <a:t>Зубчатые </a:t>
            </a:r>
            <a:r>
              <a:rPr lang="ru-RU" dirty="0">
                <a:solidFill>
                  <a:schemeClr val="bg1"/>
                </a:solidFill>
                <a:effectLst>
                  <a:outerShdw blurRad="38100" dist="38100" dir="2700000" algn="tl">
                    <a:srgbClr val="000000">
                      <a:alpha val="43137"/>
                    </a:srgbClr>
                  </a:outerShdw>
                </a:effectLst>
              </a:rPr>
              <a:t>колеса больших размеров (диаметром свыше 800 мм) перед наплавкой нагревают до температуры 200—250 °С, а после наплавки медленно и равномерно охлаждают. Это предотвращает от коробления и появления трещин. Кроме того, зубья наплавляют поочередно с промежутками в 5—10 зубьев.</a:t>
            </a: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Чугунные зубчатые колеса, имеющие износ зубьев за пределами допускаемого, не ремонтируют, а заменяют новыми.</a:t>
            </a: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Небольшие зубчатые колеса со сплошным диском ремонтируют пластической деформацией. Их нагревают до температуры 800—900 °С и на специальных штампах увеличивают размеры зубьев. </a:t>
            </a:r>
          </a:p>
        </p:txBody>
      </p:sp>
    </p:spTree>
    <p:extLst>
      <p:ext uri="{BB962C8B-B14F-4D97-AF65-F5344CB8AC3E}">
        <p14:creationId xmlns:p14="http://schemas.microsoft.com/office/powerpoint/2010/main" val="39302503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16632"/>
            <a:ext cx="8715436" cy="6552728"/>
          </a:xfrm>
        </p:spPr>
        <p:txBody>
          <a:bodyPr>
            <a:noAutofit/>
          </a:bodyPr>
          <a:lstStyle/>
          <a:p>
            <a:pPr marL="0" indent="457200" algn="just">
              <a:spcBef>
                <a:spcPts val="0"/>
              </a:spcBef>
              <a:buNone/>
            </a:pPr>
            <a:r>
              <a:rPr lang="ru-RU" dirty="0" smtClean="0">
                <a:solidFill>
                  <a:schemeClr val="bg1"/>
                </a:solidFill>
                <a:effectLst>
                  <a:outerShdw blurRad="38100" dist="38100" dir="2700000" algn="tl">
                    <a:srgbClr val="000000">
                      <a:alpha val="43137"/>
                    </a:srgbClr>
                  </a:outerShdw>
                </a:effectLst>
              </a:rPr>
              <a:t>После </a:t>
            </a:r>
            <a:r>
              <a:rPr lang="ru-RU" dirty="0">
                <a:solidFill>
                  <a:schemeClr val="bg1"/>
                </a:solidFill>
                <a:effectLst>
                  <a:outerShdw blurRad="38100" dist="38100" dir="2700000" algn="tl">
                    <a:srgbClr val="000000">
                      <a:alpha val="43137"/>
                    </a:srgbClr>
                  </a:outerShdw>
                </a:effectLst>
              </a:rPr>
              <a:t>охлаждения зубья обрабатывают до номинального размера и производят термическую обработку.</a:t>
            </a: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Этот способ ремонта зубчатых колес имеет ограниченное применение, что объясняется необходимостью иметь большое количество штампов.</a:t>
            </a: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Замена или ремонт отдельных сломанных зубьев практикуется для тихоходных зубчатых колес низкой точности с большим модулем и достаточной толщиной обода. Одним из способов ремонта является установка в подготовленный паз типа «ласточкин хвост» новой поделки с одним или несколькими зубьями и закрепление ее с помощью сварки или винтов. Поделки изготовляют отдельно с припусками на обработку под окончательный профиль зуба</a:t>
            </a:r>
            <a:r>
              <a:rPr lang="ru-RU" dirty="0" smtClean="0">
                <a:solidFill>
                  <a:schemeClr val="bg1"/>
                </a:solidFill>
                <a:effectLst>
                  <a:outerShdw blurRad="38100" dist="38100" dir="2700000" algn="tl">
                    <a:srgbClr val="000000">
                      <a:alpha val="43137"/>
                    </a:srgbClr>
                  </a:outerShdw>
                </a:effectLst>
              </a:rPr>
              <a:t>.</a:t>
            </a:r>
            <a:endParaRPr lang="ru-RU"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433343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0"/>
            <a:ext cx="8715436" cy="6858000"/>
          </a:xfrm>
        </p:spPr>
        <p:txBody>
          <a:bodyPr>
            <a:noAutofit/>
          </a:bodyPr>
          <a:lstStyle/>
          <a:p>
            <a:pPr marL="0" indent="457200" algn="just">
              <a:spcBef>
                <a:spcPts val="0"/>
              </a:spcBef>
              <a:buNone/>
            </a:pPr>
            <a:r>
              <a:rPr lang="ru-RU" dirty="0" smtClean="0">
                <a:solidFill>
                  <a:schemeClr val="bg1"/>
                </a:solidFill>
                <a:effectLst>
                  <a:outerShdw blurRad="38100" dist="38100" dir="2700000" algn="tl">
                    <a:srgbClr val="000000">
                      <a:alpha val="43137"/>
                    </a:srgbClr>
                  </a:outerShdw>
                </a:effectLst>
              </a:rPr>
              <a:t>Другой </a:t>
            </a:r>
            <a:r>
              <a:rPr lang="ru-RU" dirty="0">
                <a:solidFill>
                  <a:schemeClr val="bg1"/>
                </a:solidFill>
                <a:effectLst>
                  <a:outerShdw blurRad="38100" dist="38100" dir="2700000" algn="tl">
                    <a:srgbClr val="000000">
                      <a:alpha val="43137"/>
                    </a:srgbClr>
                  </a:outerShdw>
                </a:effectLst>
              </a:rPr>
              <a:t>способ ремонта при поломке зубьев более прост и состоит в том, что поломанные зубья вырубают до основания и на их место на резьбе ставят шпильки, которые приваривают к ободу. Профиль зуба получают опиловкой по шаблону или обработкой шпилек на фрезерном станке. Недостатком способа является низкая износостойкость зуба вследствие малой площади контакта в зацеплении. Этот недостаток может быть устранен наплавкой металла между шпильками и припуском на последующую обработку.</a:t>
            </a: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Если обод зубчатого колеса тонок и не допускает сверления или обработки под «ласточкин хвост», то вместо сломанных зубьев устанавливают специальный башмак. Для этой цели на месте сломанного зуба делают небольшое углубление (3—5 мм), а на торцах обода — пазы глубиной 0,4—1 модуля</a:t>
            </a:r>
            <a:r>
              <a:rPr lang="ru-RU" dirty="0" smtClean="0">
                <a:solidFill>
                  <a:schemeClr val="bg1"/>
                </a:solidFill>
                <a:effectLst>
                  <a:outerShdw blurRad="38100" dist="38100" dir="2700000" algn="tl">
                    <a:srgbClr val="000000">
                      <a:alpha val="43137"/>
                    </a:srgbClr>
                  </a:outerShdw>
                </a:effectLst>
              </a:rPr>
              <a:t>.</a:t>
            </a:r>
            <a:endParaRPr lang="ru-RU"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747643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0"/>
            <a:ext cx="8715436" cy="6858000"/>
          </a:xfrm>
        </p:spPr>
        <p:txBody>
          <a:bodyPr>
            <a:noAutofit/>
          </a:bodyPr>
          <a:lstStyle/>
          <a:p>
            <a:pPr marL="0" indent="457200" algn="just">
              <a:spcBef>
                <a:spcPts val="0"/>
              </a:spcBef>
              <a:buNone/>
            </a:pPr>
            <a:r>
              <a:rPr lang="ru-RU" sz="2700" dirty="0" smtClean="0">
                <a:solidFill>
                  <a:schemeClr val="bg1"/>
                </a:solidFill>
                <a:effectLst>
                  <a:outerShdw blurRad="38100" dist="38100" dir="2700000" algn="tl">
                    <a:srgbClr val="000000">
                      <a:alpha val="43137"/>
                    </a:srgbClr>
                  </a:outerShdw>
                </a:effectLst>
              </a:rPr>
              <a:t>Для </a:t>
            </a:r>
            <a:r>
              <a:rPr lang="ru-RU" sz="2700" dirty="0">
                <a:solidFill>
                  <a:schemeClr val="bg1"/>
                </a:solidFill>
                <a:effectLst>
                  <a:outerShdw blurRad="38100" dist="38100" dir="2700000" algn="tl">
                    <a:srgbClr val="000000">
                      <a:alpha val="43137"/>
                    </a:srgbClr>
                  </a:outerShdw>
                </a:effectLst>
              </a:rPr>
              <a:t>предотвращения погнутости щек на болты устанавливают распорные втулки.</a:t>
            </a:r>
          </a:p>
          <a:p>
            <a:pPr marL="0" indent="457200" algn="just">
              <a:spcBef>
                <a:spcPts val="0"/>
              </a:spcBef>
              <a:buNone/>
            </a:pPr>
            <a:r>
              <a:rPr lang="ru-RU" sz="2700" dirty="0">
                <a:solidFill>
                  <a:schemeClr val="bg1"/>
                </a:solidFill>
                <a:effectLst>
                  <a:outerShdw blurRad="38100" dist="38100" dir="2700000" algn="tl">
                    <a:srgbClr val="000000">
                      <a:alpha val="43137"/>
                    </a:srgbClr>
                  </a:outerShdw>
                </a:effectLst>
              </a:rPr>
              <a:t>Зубья звездочек больших диаметров восстанавливают наплавкой. При этом контролируют профиль и шаг при помощи специального приспособления, которое состоит из двух медных шаблонов, прикрепленных к коромыслу. Правильность положения шаблонов по делительной окружности достигается центрированием их с помощью планок. Наплавкой заполняют пространство между изношенными зубьями звездочки и шаблоном, после чего приспособление переставляют так, чтобы один шаблон устанавливался в наплавленной впадине, а другой — в наплавляемой</a:t>
            </a:r>
            <a:r>
              <a:rPr lang="ru-RU" sz="2700" dirty="0" smtClean="0">
                <a:solidFill>
                  <a:schemeClr val="bg1"/>
                </a:solidFill>
                <a:effectLst>
                  <a:outerShdw blurRad="38100" dist="38100" dir="2700000" algn="tl">
                    <a:srgbClr val="000000">
                      <a:alpha val="43137"/>
                    </a:srgbClr>
                  </a:outerShdw>
                </a:effectLst>
              </a:rPr>
              <a:t>.</a:t>
            </a:r>
          </a:p>
          <a:p>
            <a:pPr marL="0" indent="457200" algn="just">
              <a:spcBef>
                <a:spcPts val="0"/>
              </a:spcBef>
              <a:buNone/>
            </a:pPr>
            <a:r>
              <a:rPr lang="ru-RU" sz="2700" dirty="0">
                <a:solidFill>
                  <a:schemeClr val="bg1"/>
                </a:solidFill>
                <a:effectLst>
                  <a:outerShdw blurRad="38100" dist="38100" dir="2700000" algn="tl">
                    <a:srgbClr val="000000">
                      <a:alpha val="43137"/>
                    </a:srgbClr>
                  </a:outerShdw>
                </a:effectLst>
              </a:rPr>
              <a:t>Перед механической обработкой шестерни подвергают нормализации путем нагрева до температуры 830—850°С с последующим охлаждением на </a:t>
            </a:r>
            <a:r>
              <a:rPr lang="ru-RU" sz="2700" dirty="0" smtClean="0">
                <a:solidFill>
                  <a:schemeClr val="bg1"/>
                </a:solidFill>
                <a:effectLst>
                  <a:outerShdw blurRad="38100" dist="38100" dir="2700000" algn="tl">
                    <a:srgbClr val="000000">
                      <a:alpha val="43137"/>
                    </a:srgbClr>
                  </a:outerShdw>
                </a:effectLst>
              </a:rPr>
              <a:t>воздухе.</a:t>
            </a:r>
            <a:endParaRPr lang="ru-RU" sz="2700" dirty="0">
              <a:solidFill>
                <a:schemeClr val="bg1"/>
              </a:solidFill>
              <a:effectLst>
                <a:outerShdw blurRad="38100" dist="38100" dir="2700000" algn="tl">
                  <a:srgbClr val="000000">
                    <a:alpha val="43137"/>
                  </a:srgbClr>
                </a:outerShdw>
              </a:effectLst>
            </a:endParaRPr>
          </a:p>
          <a:p>
            <a:pPr marL="0" indent="457200" algn="just">
              <a:spcBef>
                <a:spcPts val="0"/>
              </a:spcBef>
              <a:buNone/>
            </a:pPr>
            <a:r>
              <a:rPr lang="ru-RU" sz="2700" dirty="0">
                <a:solidFill>
                  <a:schemeClr val="bg1"/>
                </a:solidFill>
                <a:effectLst>
                  <a:outerShdw blurRad="38100" dist="38100" dir="2700000" algn="tl">
                    <a:srgbClr val="000000">
                      <a:alpha val="43137"/>
                    </a:srgbClr>
                  </a:outerShdw>
                </a:effectLst>
              </a:rPr>
              <a:t> </a:t>
            </a:r>
          </a:p>
          <a:p>
            <a:pPr marL="0" indent="457200" algn="just">
              <a:spcBef>
                <a:spcPts val="0"/>
              </a:spcBef>
              <a:buNone/>
            </a:pPr>
            <a:endParaRPr lang="ru-RU" sz="27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051926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908720"/>
            <a:ext cx="8715436" cy="5949280"/>
          </a:xfrm>
        </p:spPr>
        <p:txBody>
          <a:bodyPr>
            <a:noAutofit/>
          </a:bodyPr>
          <a:lstStyle/>
          <a:p>
            <a:pPr marL="0" indent="0" algn="just">
              <a:spcBef>
                <a:spcPts val="0"/>
              </a:spcBef>
              <a:buNone/>
            </a:pPr>
            <a:r>
              <a:rPr lang="ru-RU" b="1" dirty="0" smtClean="0">
                <a:solidFill>
                  <a:schemeClr val="bg1"/>
                </a:solidFill>
                <a:effectLst>
                  <a:outerShdw blurRad="38100" dist="38100" dir="2700000" algn="tl">
                    <a:srgbClr val="000000">
                      <a:alpha val="43137"/>
                    </a:srgbClr>
                  </a:outerShdw>
                </a:effectLst>
              </a:rPr>
              <a:t>1 Основным </a:t>
            </a:r>
            <a:r>
              <a:rPr lang="ru-RU" b="1" dirty="0">
                <a:solidFill>
                  <a:schemeClr val="bg1"/>
                </a:solidFill>
                <a:effectLst>
                  <a:outerShdw blurRad="38100" dist="38100" dir="2700000" algn="tl">
                    <a:srgbClr val="000000">
                      <a:alpha val="43137"/>
                    </a:srgbClr>
                  </a:outerShdw>
                </a:effectLst>
              </a:rPr>
              <a:t>документом, по которому  составляется технологический процесс восстановления изношенной детали, является</a:t>
            </a: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а) технологическая карта;</a:t>
            </a: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б) ведомость дефектов;</a:t>
            </a: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в) ремонтный чертеж;</a:t>
            </a: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г) технические требования; </a:t>
            </a:r>
          </a:p>
          <a:p>
            <a:pPr marL="0" indent="0" algn="just">
              <a:spcBef>
                <a:spcPts val="600"/>
              </a:spcBef>
              <a:buNone/>
            </a:pPr>
            <a:r>
              <a:rPr lang="ru-RU" b="1" dirty="0" smtClean="0">
                <a:solidFill>
                  <a:schemeClr val="bg1"/>
                </a:solidFill>
                <a:effectLst>
                  <a:outerShdw blurRad="38100" dist="38100" dir="2700000" algn="tl">
                    <a:srgbClr val="000000">
                      <a:alpha val="43137"/>
                    </a:srgbClr>
                  </a:outerShdw>
                </a:effectLst>
              </a:rPr>
              <a:t>2 Изношенная </a:t>
            </a:r>
            <a:r>
              <a:rPr lang="ru-RU" b="1" dirty="0">
                <a:solidFill>
                  <a:schemeClr val="bg1"/>
                </a:solidFill>
                <a:effectLst>
                  <a:outerShdw blurRad="38100" dist="38100" dir="2700000" algn="tl">
                    <a:srgbClr val="000000">
                      <a:alpha val="43137"/>
                    </a:srgbClr>
                  </a:outerShdw>
                </a:effectLst>
              </a:rPr>
              <a:t>деталь, подлежащая восстановлению, называется </a:t>
            </a:r>
            <a:r>
              <a:rPr lang="ru-RU" b="1" dirty="0" smtClean="0">
                <a:solidFill>
                  <a:schemeClr val="bg1"/>
                </a:solidFill>
                <a:effectLst>
                  <a:outerShdw blurRad="38100" dist="38100" dir="2700000" algn="tl">
                    <a:srgbClr val="000000">
                      <a:alpha val="43137"/>
                    </a:srgbClr>
                  </a:outerShdw>
                </a:effectLst>
              </a:rPr>
              <a:t>…..</a:t>
            </a: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 а) </a:t>
            </a:r>
            <a:r>
              <a:rPr lang="ru-RU" dirty="0" smtClean="0">
                <a:solidFill>
                  <a:schemeClr val="bg1"/>
                </a:solidFill>
                <a:effectLst>
                  <a:outerShdw blurRad="38100" dist="38100" dir="2700000" algn="tl">
                    <a:srgbClr val="000000">
                      <a:alpha val="43137"/>
                    </a:srgbClr>
                  </a:outerShdw>
                </a:effectLst>
              </a:rPr>
              <a:t>сборка</a:t>
            </a:r>
            <a:endParaRPr lang="ru-RU" dirty="0">
              <a:solidFill>
                <a:schemeClr val="bg1"/>
              </a:solidFill>
              <a:effectLst>
                <a:outerShdw blurRad="38100" dist="38100" dir="2700000" algn="tl">
                  <a:srgbClr val="000000">
                    <a:alpha val="43137"/>
                  </a:srgbClr>
                </a:outerShdw>
              </a:effectLst>
            </a:endParaRP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б) </a:t>
            </a:r>
            <a:r>
              <a:rPr lang="ru-RU" dirty="0" smtClean="0">
                <a:solidFill>
                  <a:schemeClr val="bg1"/>
                </a:solidFill>
                <a:effectLst>
                  <a:outerShdw blurRad="38100" dist="38100" dir="2700000" algn="tl">
                    <a:srgbClr val="000000">
                      <a:alpha val="43137"/>
                    </a:srgbClr>
                  </a:outerShdw>
                </a:effectLst>
              </a:rPr>
              <a:t>заготовка</a:t>
            </a:r>
            <a:endParaRPr lang="ru-RU" dirty="0">
              <a:solidFill>
                <a:schemeClr val="bg1"/>
              </a:solidFill>
              <a:effectLst>
                <a:outerShdw blurRad="38100" dist="38100" dir="2700000" algn="tl">
                  <a:srgbClr val="000000">
                    <a:alpha val="43137"/>
                  </a:srgbClr>
                </a:outerShdw>
              </a:effectLst>
            </a:endParaRP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в) </a:t>
            </a:r>
            <a:r>
              <a:rPr lang="ru-RU" dirty="0" smtClean="0">
                <a:solidFill>
                  <a:schemeClr val="bg1"/>
                </a:solidFill>
                <a:effectLst>
                  <a:outerShdw blurRad="38100" dist="38100" dir="2700000" algn="tl">
                    <a:srgbClr val="000000">
                      <a:alpha val="43137"/>
                    </a:srgbClr>
                  </a:outerShdw>
                </a:effectLst>
              </a:rPr>
              <a:t>ремонтная </a:t>
            </a:r>
            <a:r>
              <a:rPr lang="ru-RU" dirty="0">
                <a:solidFill>
                  <a:schemeClr val="bg1"/>
                </a:solidFill>
                <a:effectLst>
                  <a:outerShdw blurRad="38100" dist="38100" dir="2700000" algn="tl">
                    <a:srgbClr val="000000">
                      <a:alpha val="43137"/>
                    </a:srgbClr>
                  </a:outerShdw>
                </a:effectLst>
              </a:rPr>
              <a:t>деталь</a:t>
            </a:r>
          </a:p>
          <a:p>
            <a:pPr marL="0" indent="457200" algn="just">
              <a:spcBef>
                <a:spcPts val="0"/>
              </a:spcBef>
              <a:buNone/>
            </a:pPr>
            <a:r>
              <a:rPr lang="ru-RU" dirty="0" smtClean="0">
                <a:solidFill>
                  <a:schemeClr val="bg1"/>
                </a:solidFill>
                <a:effectLst>
                  <a:outerShdw blurRad="38100" dist="38100" dir="2700000" algn="tl">
                    <a:srgbClr val="000000">
                      <a:alpha val="43137"/>
                    </a:srgbClr>
                  </a:outerShdw>
                </a:effectLst>
              </a:rPr>
              <a:t>г</a:t>
            </a:r>
            <a:r>
              <a:rPr lang="ru-RU" dirty="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ремонтная </a:t>
            </a:r>
            <a:r>
              <a:rPr lang="ru-RU" dirty="0" smtClean="0">
                <a:solidFill>
                  <a:schemeClr val="bg1"/>
                </a:solidFill>
                <a:effectLst>
                  <a:outerShdw blurRad="38100" dist="38100" dir="2700000" algn="tl">
                    <a:srgbClr val="000000">
                      <a:alpha val="43137"/>
                    </a:srgbClr>
                  </a:outerShdw>
                </a:effectLst>
              </a:rPr>
              <a:t>заготовка</a:t>
            </a:r>
            <a:endParaRPr lang="ru-RU" dirty="0">
              <a:solidFill>
                <a:schemeClr val="bg1"/>
              </a:solidFill>
              <a:effectLst>
                <a:outerShdw blurRad="38100" dist="38100" dir="2700000" algn="tl">
                  <a:srgbClr val="000000">
                    <a:alpha val="43137"/>
                  </a:srgbClr>
                </a:outerShdw>
              </a:effectLst>
            </a:endParaRPr>
          </a:p>
        </p:txBody>
      </p:sp>
      <p:sp>
        <p:nvSpPr>
          <p:cNvPr id="2" name="Прямоугольник 1"/>
          <p:cNvSpPr/>
          <p:nvPr/>
        </p:nvSpPr>
        <p:spPr>
          <a:xfrm>
            <a:off x="2892689" y="188640"/>
            <a:ext cx="2975815" cy="646331"/>
          </a:xfrm>
          <a:prstGeom prst="rect">
            <a:avLst/>
          </a:prstGeom>
          <a:noFill/>
        </p:spPr>
        <p:txBody>
          <a:bodyPr wrap="none" lIns="91440" tIns="45720" rIns="91440" bIns="45720">
            <a:spAutoFit/>
          </a:bodyPr>
          <a:lstStyle/>
          <a:p>
            <a:pPr algn="ctr"/>
            <a:r>
              <a:rPr lang="ru-RU" sz="3600" b="1" cap="none" spc="0" dirty="0" smtClean="0">
                <a:ln w="1905"/>
                <a:solidFill>
                  <a:srgbClr val="760000"/>
                </a:solidFill>
                <a:effectLst>
                  <a:innerShdw blurRad="69850" dist="43180" dir="5400000">
                    <a:srgbClr val="000000">
                      <a:alpha val="65000"/>
                    </a:srgbClr>
                  </a:innerShdw>
                </a:effectLst>
              </a:rPr>
              <a:t>Проверь себя</a:t>
            </a:r>
            <a:endParaRPr lang="ru-RU" sz="3600" b="1" cap="none" spc="0" dirty="0">
              <a:ln w="1905"/>
              <a:solidFill>
                <a:srgbClr val="76000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0054444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16632"/>
            <a:ext cx="8715436" cy="6741368"/>
          </a:xfrm>
        </p:spPr>
        <p:txBody>
          <a:bodyPr>
            <a:noAutofit/>
          </a:bodyPr>
          <a:lstStyle/>
          <a:p>
            <a:pPr marL="0" indent="0" algn="just">
              <a:spcBef>
                <a:spcPts val="0"/>
              </a:spcBef>
              <a:buNone/>
            </a:pPr>
            <a:r>
              <a:rPr lang="ru-RU" b="1" dirty="0" smtClean="0">
                <a:solidFill>
                  <a:schemeClr val="bg1"/>
                </a:solidFill>
                <a:effectLst>
                  <a:outerShdw blurRad="38100" dist="38100" dir="2700000" algn="tl">
                    <a:srgbClr val="000000">
                      <a:alpha val="43137"/>
                    </a:srgbClr>
                  </a:outerShdw>
                </a:effectLst>
              </a:rPr>
              <a:t>3 </a:t>
            </a:r>
            <a:r>
              <a:rPr lang="ru-RU" b="1" dirty="0">
                <a:solidFill>
                  <a:schemeClr val="bg1"/>
                </a:solidFill>
                <a:effectLst>
                  <a:outerShdw blurRad="38100" dist="38100" dir="2700000" algn="tl">
                    <a:srgbClr val="000000">
                      <a:alpha val="43137"/>
                    </a:srgbClr>
                  </a:outerShdw>
                </a:effectLst>
              </a:rPr>
              <a:t>Ремонтный размер, величина которого не устанавливается заранее</a:t>
            </a:r>
            <a:endParaRPr lang="ru-RU" dirty="0">
              <a:solidFill>
                <a:schemeClr val="bg1"/>
              </a:solidFill>
              <a:effectLst>
                <a:outerShdw blurRad="38100" dist="38100" dir="2700000" algn="tl">
                  <a:srgbClr val="000000">
                    <a:alpha val="43137"/>
                  </a:srgbClr>
                </a:outerShdw>
              </a:effectLst>
            </a:endParaRP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а) </a:t>
            </a:r>
            <a:r>
              <a:rPr lang="ru-RU" dirty="0" smtClean="0">
                <a:solidFill>
                  <a:schemeClr val="bg1"/>
                </a:solidFill>
                <a:effectLst>
                  <a:outerShdw blurRad="38100" dist="38100" dir="2700000" algn="tl">
                    <a:srgbClr val="000000">
                      <a:alpha val="43137"/>
                    </a:srgbClr>
                  </a:outerShdw>
                </a:effectLst>
              </a:rPr>
              <a:t>регламентированный</a:t>
            </a:r>
            <a:endParaRPr lang="ru-RU" dirty="0">
              <a:solidFill>
                <a:schemeClr val="bg1"/>
              </a:solidFill>
              <a:effectLst>
                <a:outerShdw blurRad="38100" dist="38100" dir="2700000" algn="tl">
                  <a:srgbClr val="000000">
                    <a:alpha val="43137"/>
                  </a:srgbClr>
                </a:outerShdw>
              </a:effectLst>
            </a:endParaRP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б) </a:t>
            </a:r>
            <a:r>
              <a:rPr lang="ru-RU" dirty="0" smtClean="0">
                <a:solidFill>
                  <a:schemeClr val="bg1"/>
                </a:solidFill>
                <a:effectLst>
                  <a:outerShdw blurRad="38100" dist="38100" dir="2700000" algn="tl">
                    <a:srgbClr val="000000">
                      <a:alpha val="43137"/>
                    </a:srgbClr>
                  </a:outerShdw>
                </a:effectLst>
              </a:rPr>
              <a:t>свободный</a:t>
            </a:r>
            <a:endParaRPr lang="ru-RU" dirty="0">
              <a:solidFill>
                <a:schemeClr val="bg1"/>
              </a:solidFill>
              <a:effectLst>
                <a:outerShdw blurRad="38100" dist="38100" dir="2700000" algn="tl">
                  <a:srgbClr val="000000">
                    <a:alpha val="43137"/>
                  </a:srgbClr>
                </a:outerShdw>
              </a:effectLst>
            </a:endParaRP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в) </a:t>
            </a:r>
            <a:r>
              <a:rPr lang="ru-RU" dirty="0" smtClean="0">
                <a:solidFill>
                  <a:schemeClr val="bg1"/>
                </a:solidFill>
                <a:effectLst>
                  <a:outerShdw blurRad="38100" dist="38100" dir="2700000" algn="tl">
                    <a:srgbClr val="000000">
                      <a:alpha val="43137"/>
                    </a:srgbClr>
                  </a:outerShdw>
                </a:effectLst>
              </a:rPr>
              <a:t>допустимый</a:t>
            </a:r>
            <a:endParaRPr lang="ru-RU" dirty="0">
              <a:solidFill>
                <a:schemeClr val="bg1"/>
              </a:solidFill>
              <a:effectLst>
                <a:outerShdw blurRad="38100" dist="38100" dir="2700000" algn="tl">
                  <a:srgbClr val="000000">
                    <a:alpha val="43137"/>
                  </a:srgbClr>
                </a:outerShdw>
              </a:effectLst>
            </a:endParaRP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г) </a:t>
            </a:r>
            <a:r>
              <a:rPr lang="ru-RU" dirty="0" smtClean="0">
                <a:solidFill>
                  <a:schemeClr val="bg1"/>
                </a:solidFill>
                <a:effectLst>
                  <a:outerShdw blurRad="38100" dist="38100" dir="2700000" algn="tl">
                    <a:srgbClr val="000000">
                      <a:alpha val="43137"/>
                    </a:srgbClr>
                  </a:outerShdw>
                </a:effectLst>
              </a:rPr>
              <a:t>действительный</a:t>
            </a:r>
            <a:endParaRPr lang="ru-RU" dirty="0">
              <a:solidFill>
                <a:schemeClr val="bg1"/>
              </a:solidFill>
              <a:effectLst>
                <a:outerShdw blurRad="38100" dist="38100" dir="2700000" algn="tl">
                  <a:srgbClr val="000000">
                    <a:alpha val="43137"/>
                  </a:srgbClr>
                </a:outerShdw>
              </a:effectLst>
            </a:endParaRPr>
          </a:p>
          <a:p>
            <a:pPr marL="0" indent="0" algn="just">
              <a:spcBef>
                <a:spcPts val="600"/>
              </a:spcBef>
              <a:buNone/>
            </a:pPr>
            <a:r>
              <a:rPr lang="ru-RU" b="1" dirty="0" smtClean="0">
                <a:solidFill>
                  <a:schemeClr val="bg1"/>
                </a:solidFill>
                <a:effectLst>
                  <a:outerShdw blurRad="38100" dist="38100" dir="2700000" algn="tl">
                    <a:srgbClr val="000000">
                      <a:alpha val="43137"/>
                    </a:srgbClr>
                  </a:outerShdw>
                </a:effectLst>
              </a:rPr>
              <a:t>4 Шлифование </a:t>
            </a:r>
            <a:r>
              <a:rPr lang="ru-RU" b="1" dirty="0">
                <a:solidFill>
                  <a:schemeClr val="bg1"/>
                </a:solidFill>
                <a:effectLst>
                  <a:outerShdw blurRad="38100" dist="38100" dir="2700000" algn="tl">
                    <a:srgbClr val="000000">
                      <a:alpha val="43137"/>
                    </a:srgbClr>
                  </a:outerShdw>
                </a:effectLst>
              </a:rPr>
              <a:t>– это механическая обработка</a:t>
            </a:r>
            <a:endParaRPr lang="ru-RU" dirty="0">
              <a:solidFill>
                <a:schemeClr val="bg1"/>
              </a:solidFill>
              <a:effectLst>
                <a:outerShdw blurRad="38100" dist="38100" dir="2700000" algn="tl">
                  <a:srgbClr val="000000">
                    <a:alpha val="43137"/>
                  </a:srgbClr>
                </a:outerShdw>
              </a:effectLst>
            </a:endParaRP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а) </a:t>
            </a:r>
            <a:r>
              <a:rPr lang="ru-RU" dirty="0" smtClean="0">
                <a:solidFill>
                  <a:schemeClr val="bg1"/>
                </a:solidFill>
                <a:effectLst>
                  <a:outerShdw blurRad="38100" dist="38100" dir="2700000" algn="tl">
                    <a:srgbClr val="000000">
                      <a:alpha val="43137"/>
                    </a:srgbClr>
                  </a:outerShdw>
                </a:effectLst>
              </a:rPr>
              <a:t>лезвийная</a:t>
            </a:r>
            <a:endParaRPr lang="ru-RU" dirty="0">
              <a:solidFill>
                <a:schemeClr val="bg1"/>
              </a:solidFill>
              <a:effectLst>
                <a:outerShdw blurRad="38100" dist="38100" dir="2700000" algn="tl">
                  <a:srgbClr val="000000">
                    <a:alpha val="43137"/>
                  </a:srgbClr>
                </a:outerShdw>
              </a:effectLst>
            </a:endParaRP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б) </a:t>
            </a:r>
            <a:r>
              <a:rPr lang="ru-RU" dirty="0" smtClean="0">
                <a:solidFill>
                  <a:schemeClr val="bg1"/>
                </a:solidFill>
                <a:effectLst>
                  <a:outerShdw blurRad="38100" dist="38100" dir="2700000" algn="tl">
                    <a:srgbClr val="000000">
                      <a:alpha val="43137"/>
                    </a:srgbClr>
                  </a:outerShdw>
                </a:effectLst>
              </a:rPr>
              <a:t>абразивная</a:t>
            </a:r>
            <a:endParaRPr lang="ru-RU" dirty="0">
              <a:solidFill>
                <a:schemeClr val="bg1"/>
              </a:solidFill>
              <a:effectLst>
                <a:outerShdw blurRad="38100" dist="38100" dir="2700000" algn="tl">
                  <a:srgbClr val="000000">
                    <a:alpha val="43137"/>
                  </a:srgbClr>
                </a:outerShdw>
              </a:effectLst>
            </a:endParaRP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в) </a:t>
            </a:r>
            <a:r>
              <a:rPr lang="ru-RU" dirty="0" smtClean="0">
                <a:solidFill>
                  <a:schemeClr val="bg1"/>
                </a:solidFill>
                <a:effectLst>
                  <a:outerShdw blurRad="38100" dist="38100" dir="2700000" algn="tl">
                    <a:srgbClr val="000000">
                      <a:alpha val="43137"/>
                    </a:srgbClr>
                  </a:outerShdw>
                </a:effectLst>
              </a:rPr>
              <a:t>слесарная</a:t>
            </a:r>
            <a:endParaRPr lang="ru-RU" dirty="0">
              <a:solidFill>
                <a:schemeClr val="bg1"/>
              </a:solidFill>
              <a:effectLst>
                <a:outerShdw blurRad="38100" dist="38100" dir="2700000" algn="tl">
                  <a:srgbClr val="000000">
                    <a:alpha val="43137"/>
                  </a:srgbClr>
                </a:outerShdw>
              </a:effectLst>
            </a:endParaRP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г) добавочными </a:t>
            </a:r>
            <a:r>
              <a:rPr lang="ru-RU" dirty="0" smtClean="0">
                <a:solidFill>
                  <a:schemeClr val="bg1"/>
                </a:solidFill>
                <a:effectLst>
                  <a:outerShdw blurRad="38100" dist="38100" dir="2700000" algn="tl">
                    <a:srgbClr val="000000">
                      <a:alpha val="43137"/>
                    </a:srgbClr>
                  </a:outerShdw>
                </a:effectLst>
              </a:rPr>
              <a:t>деталями</a:t>
            </a:r>
            <a:endParaRPr lang="ru-RU" dirty="0">
              <a:solidFill>
                <a:schemeClr val="bg1"/>
              </a:solidFill>
              <a:effectLst>
                <a:outerShdw blurRad="38100" dist="38100" dir="2700000" algn="tl">
                  <a:srgbClr val="000000">
                    <a:alpha val="43137"/>
                  </a:srgbClr>
                </a:outerShdw>
              </a:effectLst>
            </a:endParaRPr>
          </a:p>
          <a:p>
            <a:pPr marL="0" indent="0" algn="just">
              <a:spcBef>
                <a:spcPts val="0"/>
              </a:spcBef>
              <a:buNone/>
            </a:pPr>
            <a:r>
              <a:rPr lang="ru-RU" dirty="0">
                <a:solidFill>
                  <a:schemeClr val="bg1"/>
                </a:solidFill>
                <a:effectLst>
                  <a:outerShdw blurRad="38100" dist="38100" dir="2700000" algn="tl">
                    <a:srgbClr val="000000">
                      <a:alpha val="43137"/>
                    </a:srgbClr>
                  </a:outerShdw>
                </a:effectLst>
              </a:rPr>
              <a:t> </a:t>
            </a:r>
          </a:p>
          <a:p>
            <a:pPr marL="0" indent="457200" algn="just">
              <a:spcBef>
                <a:spcPts val="0"/>
              </a:spcBef>
              <a:buNone/>
            </a:pPr>
            <a:endParaRPr lang="ru-RU" sz="27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841553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84976" cy="6669360"/>
          </a:xfrm>
        </p:spPr>
        <p:txBody>
          <a:bodyPr>
            <a:noAutofit/>
          </a:bodyPr>
          <a:lstStyle/>
          <a:p>
            <a:pPr marL="0" indent="0" algn="just">
              <a:spcBef>
                <a:spcPts val="0"/>
              </a:spcBef>
              <a:buNone/>
            </a:pPr>
            <a:r>
              <a:rPr lang="ru-RU" b="1" dirty="0" smtClean="0">
                <a:solidFill>
                  <a:schemeClr val="bg1"/>
                </a:solidFill>
                <a:effectLst>
                  <a:outerShdw blurRad="38100" dist="38100" dir="2700000" algn="tl">
                    <a:srgbClr val="000000">
                      <a:alpha val="43137"/>
                    </a:srgbClr>
                  </a:outerShdw>
                </a:effectLst>
              </a:rPr>
              <a:t>5 </a:t>
            </a:r>
            <a:r>
              <a:rPr lang="ru-RU" b="1" dirty="0">
                <a:solidFill>
                  <a:schemeClr val="bg1"/>
                </a:solidFill>
                <a:effectLst>
                  <a:outerShdw blurRad="38100" dist="38100" dir="2700000" algn="tl">
                    <a:srgbClr val="000000">
                      <a:alpha val="43137"/>
                    </a:srgbClr>
                  </a:outerShdw>
                </a:effectLst>
              </a:rPr>
              <a:t>Для устранения реально существующих повреждений деталей разрабатывается процесс восстановления</a:t>
            </a:r>
            <a:endParaRPr lang="ru-RU" dirty="0">
              <a:solidFill>
                <a:schemeClr val="bg1"/>
              </a:solidFill>
              <a:effectLst>
                <a:outerShdw blurRad="38100" dist="38100" dir="2700000" algn="tl">
                  <a:srgbClr val="000000">
                    <a:alpha val="43137"/>
                  </a:srgbClr>
                </a:outerShdw>
              </a:effectLst>
            </a:endParaRP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а) маршрутный;</a:t>
            </a: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б) технологический;</a:t>
            </a: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в) основной;</a:t>
            </a: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г) </a:t>
            </a:r>
            <a:r>
              <a:rPr lang="ru-RU" dirty="0" err="1">
                <a:solidFill>
                  <a:schemeClr val="bg1"/>
                </a:solidFill>
                <a:effectLst>
                  <a:outerShdw blurRad="38100" dist="38100" dir="2700000" algn="tl">
                    <a:srgbClr val="000000">
                      <a:alpha val="43137"/>
                    </a:srgbClr>
                  </a:outerShdw>
                </a:effectLst>
              </a:rPr>
              <a:t>подефектный</a:t>
            </a:r>
            <a:r>
              <a:rPr lang="ru-RU" dirty="0">
                <a:solidFill>
                  <a:schemeClr val="bg1"/>
                </a:solidFill>
                <a:effectLst>
                  <a:outerShdw blurRad="38100" dist="38100" dir="2700000" algn="tl">
                    <a:srgbClr val="000000">
                      <a:alpha val="43137"/>
                    </a:srgbClr>
                  </a:outerShdw>
                </a:effectLst>
              </a:rPr>
              <a:t>; </a:t>
            </a:r>
          </a:p>
          <a:p>
            <a:pPr marL="0" indent="0" algn="just">
              <a:spcBef>
                <a:spcPts val="600"/>
              </a:spcBef>
              <a:buNone/>
            </a:pPr>
            <a:r>
              <a:rPr lang="ru-RU" b="1" dirty="0" smtClean="0">
                <a:solidFill>
                  <a:schemeClr val="bg1"/>
                </a:solidFill>
                <a:effectLst>
                  <a:outerShdw blurRad="38100" dist="38100" dir="2700000" algn="tl">
                    <a:srgbClr val="000000">
                      <a:alpha val="43137"/>
                    </a:srgbClr>
                  </a:outerShdw>
                </a:effectLst>
              </a:rPr>
              <a:t>6 </a:t>
            </a:r>
            <a:r>
              <a:rPr lang="ru-RU" b="1" dirty="0">
                <a:solidFill>
                  <a:schemeClr val="bg1"/>
                </a:solidFill>
                <a:effectLst>
                  <a:outerShdw blurRad="38100" dist="38100" dir="2700000" algn="tl">
                    <a:srgbClr val="000000">
                      <a:alpha val="43137"/>
                    </a:srgbClr>
                  </a:outerShdw>
                </a:effectLst>
              </a:rPr>
              <a:t>Правка  – восстановление изношенной поверхности методом</a:t>
            </a:r>
            <a:endParaRPr lang="ru-RU" dirty="0">
              <a:solidFill>
                <a:schemeClr val="bg1"/>
              </a:solidFill>
              <a:effectLst>
                <a:outerShdw blurRad="38100" dist="38100" dir="2700000" algn="tl">
                  <a:srgbClr val="000000">
                    <a:alpha val="43137"/>
                  </a:srgbClr>
                </a:outerShdw>
              </a:effectLst>
            </a:endParaRP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а) пластического деформирования;</a:t>
            </a: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б) абразивной обработки;</a:t>
            </a: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в) термической обработки;</a:t>
            </a: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г) наращиванием изношенной поверхности; </a:t>
            </a:r>
          </a:p>
          <a:p>
            <a:pPr marL="0" indent="457200" algn="just">
              <a:spcBef>
                <a:spcPts val="0"/>
              </a:spcBef>
              <a:buNone/>
            </a:pPr>
            <a:endParaRPr lang="ru-RU" sz="27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509985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856984" cy="6669360"/>
          </a:xfrm>
        </p:spPr>
        <p:txBody>
          <a:bodyPr>
            <a:noAutofit/>
          </a:bodyPr>
          <a:lstStyle/>
          <a:p>
            <a:pPr marL="0" indent="0" algn="just">
              <a:spcBef>
                <a:spcPts val="0"/>
              </a:spcBef>
              <a:buNone/>
            </a:pPr>
            <a:r>
              <a:rPr lang="ru-RU" b="1" dirty="0" smtClean="0">
                <a:solidFill>
                  <a:schemeClr val="bg1"/>
                </a:solidFill>
                <a:effectLst>
                  <a:outerShdw blurRad="38100" dist="38100" dir="2700000" algn="tl">
                    <a:srgbClr val="000000">
                      <a:alpha val="43137"/>
                    </a:srgbClr>
                  </a:outerShdw>
                </a:effectLst>
              </a:rPr>
              <a:t>7 </a:t>
            </a:r>
            <a:r>
              <a:rPr lang="ru-RU" b="1" dirty="0">
                <a:solidFill>
                  <a:schemeClr val="bg1"/>
                </a:solidFill>
                <a:effectLst>
                  <a:outerShdw blurRad="38100" dist="38100" dir="2700000" algn="tl">
                    <a:srgbClr val="000000">
                      <a:alpha val="43137"/>
                    </a:srgbClr>
                  </a:outerShdw>
                </a:effectLst>
              </a:rPr>
              <a:t>Фрезерование – механическая обработка</a:t>
            </a:r>
            <a:endParaRPr lang="ru-RU" dirty="0">
              <a:solidFill>
                <a:schemeClr val="bg1"/>
              </a:solidFill>
              <a:effectLst>
                <a:outerShdw blurRad="38100" dist="38100" dir="2700000" algn="tl">
                  <a:srgbClr val="000000">
                    <a:alpha val="43137"/>
                  </a:srgbClr>
                </a:outerShdw>
              </a:effectLst>
            </a:endParaRP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а) </a:t>
            </a:r>
            <a:r>
              <a:rPr lang="ru-RU" dirty="0">
                <a:solidFill>
                  <a:schemeClr val="bg1"/>
                </a:solidFill>
                <a:effectLst>
                  <a:outerShdw blurRad="38100" dist="38100" dir="2700000" algn="tl">
                    <a:srgbClr val="000000">
                      <a:alpha val="43137"/>
                    </a:srgbClr>
                  </a:outerShdw>
                </a:effectLst>
              </a:rPr>
              <a:t>слесарная</a:t>
            </a:r>
          </a:p>
          <a:p>
            <a:pPr marL="0" indent="457200" algn="just">
              <a:spcBef>
                <a:spcPts val="0"/>
              </a:spcBef>
              <a:buNone/>
            </a:pPr>
            <a:r>
              <a:rPr lang="ru-RU" dirty="0" smtClean="0">
                <a:solidFill>
                  <a:schemeClr val="bg1"/>
                </a:solidFill>
                <a:effectLst>
                  <a:outerShdw blurRad="38100" dist="38100" dir="2700000" algn="tl">
                    <a:srgbClr val="000000">
                      <a:alpha val="43137"/>
                    </a:srgbClr>
                  </a:outerShdw>
                </a:effectLst>
              </a:rPr>
              <a:t>б</a:t>
            </a:r>
            <a:r>
              <a:rPr lang="ru-RU" dirty="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абразивная</a:t>
            </a:r>
            <a:endParaRPr lang="ru-RU" dirty="0">
              <a:solidFill>
                <a:schemeClr val="bg1"/>
              </a:solidFill>
              <a:effectLst>
                <a:outerShdw blurRad="38100" dist="38100" dir="2700000" algn="tl">
                  <a:srgbClr val="000000">
                    <a:alpha val="43137"/>
                  </a:srgbClr>
                </a:outerShdw>
              </a:effectLst>
            </a:endParaRP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в) </a:t>
            </a:r>
            <a:r>
              <a:rPr lang="ru-RU" dirty="0">
                <a:solidFill>
                  <a:schemeClr val="bg1"/>
                </a:solidFill>
                <a:effectLst>
                  <a:outerShdw blurRad="38100" dist="38100" dir="2700000" algn="tl">
                    <a:srgbClr val="000000">
                      <a:alpha val="43137"/>
                    </a:srgbClr>
                  </a:outerShdw>
                </a:effectLst>
              </a:rPr>
              <a:t>лезвийная </a:t>
            </a:r>
            <a:endParaRPr lang="ru-RU" dirty="0" smtClean="0">
              <a:solidFill>
                <a:schemeClr val="bg1"/>
              </a:solidFill>
              <a:effectLst>
                <a:outerShdw blurRad="38100" dist="38100" dir="2700000" algn="tl">
                  <a:srgbClr val="000000">
                    <a:alpha val="43137"/>
                  </a:srgbClr>
                </a:outerShdw>
              </a:effectLst>
            </a:endParaRPr>
          </a:p>
          <a:p>
            <a:pPr marL="0" indent="457200" algn="just">
              <a:spcBef>
                <a:spcPts val="0"/>
              </a:spcBef>
              <a:buNone/>
            </a:pPr>
            <a:r>
              <a:rPr lang="ru-RU" dirty="0" smtClean="0">
                <a:solidFill>
                  <a:schemeClr val="bg1"/>
                </a:solidFill>
                <a:effectLst>
                  <a:outerShdw blurRad="38100" dist="38100" dir="2700000" algn="tl">
                    <a:srgbClr val="000000">
                      <a:alpha val="43137"/>
                    </a:srgbClr>
                  </a:outerShdw>
                </a:effectLst>
              </a:rPr>
              <a:t>г</a:t>
            </a:r>
            <a:r>
              <a:rPr lang="ru-RU" dirty="0">
                <a:solidFill>
                  <a:schemeClr val="bg1"/>
                </a:solidFill>
                <a:effectLst>
                  <a:outerShdw blurRad="38100" dist="38100" dir="2700000" algn="tl">
                    <a:srgbClr val="000000">
                      <a:alpha val="43137"/>
                    </a:srgbClr>
                  </a:outerShdw>
                </a:effectLst>
              </a:rPr>
              <a:t>) добавочными </a:t>
            </a:r>
            <a:r>
              <a:rPr lang="ru-RU" dirty="0" smtClean="0">
                <a:solidFill>
                  <a:schemeClr val="bg1"/>
                </a:solidFill>
                <a:effectLst>
                  <a:outerShdw blurRad="38100" dist="38100" dir="2700000" algn="tl">
                    <a:srgbClr val="000000">
                      <a:alpha val="43137"/>
                    </a:srgbClr>
                  </a:outerShdw>
                </a:effectLst>
              </a:rPr>
              <a:t>деталями</a:t>
            </a:r>
            <a:endParaRPr lang="ru-RU" dirty="0">
              <a:solidFill>
                <a:schemeClr val="bg1"/>
              </a:solidFill>
              <a:effectLst>
                <a:outerShdw blurRad="38100" dist="38100" dir="2700000" algn="tl">
                  <a:srgbClr val="000000">
                    <a:alpha val="43137"/>
                  </a:srgbClr>
                </a:outerShdw>
              </a:effectLst>
            </a:endParaRPr>
          </a:p>
          <a:p>
            <a:pPr marL="0" indent="0" algn="just">
              <a:spcBef>
                <a:spcPts val="600"/>
              </a:spcBef>
              <a:buNone/>
            </a:pPr>
            <a:r>
              <a:rPr lang="ru-RU" b="1" dirty="0" smtClean="0">
                <a:solidFill>
                  <a:schemeClr val="bg1"/>
                </a:solidFill>
                <a:effectLst>
                  <a:outerShdw blurRad="38100" dist="38100" dir="2700000" algn="tl">
                    <a:srgbClr val="000000">
                      <a:alpha val="43137"/>
                    </a:srgbClr>
                  </a:outerShdw>
                </a:effectLst>
              </a:rPr>
              <a:t>8 Ремонтный </a:t>
            </a:r>
            <a:r>
              <a:rPr lang="ru-RU" b="1" dirty="0">
                <a:solidFill>
                  <a:schemeClr val="bg1"/>
                </a:solidFill>
                <a:effectLst>
                  <a:outerShdw blurRad="38100" dist="38100" dir="2700000" algn="tl">
                    <a:srgbClr val="000000">
                      <a:alpha val="43137"/>
                    </a:srgbClr>
                  </a:outerShdw>
                </a:effectLst>
              </a:rPr>
              <a:t>размер устанавливается, исходя из условий</a:t>
            </a:r>
            <a:endParaRPr lang="ru-RU" dirty="0">
              <a:solidFill>
                <a:schemeClr val="bg1"/>
              </a:solidFill>
              <a:effectLst>
                <a:outerShdw blurRad="38100" dist="38100" dir="2700000" algn="tl">
                  <a:srgbClr val="000000">
                    <a:alpha val="43137"/>
                  </a:srgbClr>
                </a:outerShdw>
              </a:effectLst>
            </a:endParaRP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а) </a:t>
            </a:r>
            <a:r>
              <a:rPr lang="ru-RU" dirty="0" smtClean="0">
                <a:solidFill>
                  <a:schemeClr val="bg1"/>
                </a:solidFill>
                <a:effectLst>
                  <a:outerShdw blurRad="38100" dist="38100" dir="2700000" algn="tl">
                    <a:srgbClr val="000000">
                      <a:alpha val="43137"/>
                    </a:srgbClr>
                  </a:outerShdw>
                </a:effectLst>
              </a:rPr>
              <a:t>технологичности</a:t>
            </a:r>
            <a:endParaRPr lang="ru-RU" dirty="0">
              <a:solidFill>
                <a:schemeClr val="bg1"/>
              </a:solidFill>
              <a:effectLst>
                <a:outerShdw blurRad="38100" dist="38100" dir="2700000" algn="tl">
                  <a:srgbClr val="000000">
                    <a:alpha val="43137"/>
                  </a:srgbClr>
                </a:outerShdw>
              </a:effectLst>
            </a:endParaRP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б) </a:t>
            </a:r>
            <a:r>
              <a:rPr lang="ru-RU" dirty="0" smtClean="0">
                <a:solidFill>
                  <a:schemeClr val="bg1"/>
                </a:solidFill>
                <a:effectLst>
                  <a:outerShdw blurRad="38100" dist="38100" dir="2700000" algn="tl">
                    <a:srgbClr val="000000">
                      <a:alpha val="43137"/>
                    </a:srgbClr>
                  </a:outerShdw>
                </a:effectLst>
              </a:rPr>
              <a:t>устойчивости</a:t>
            </a:r>
            <a:endParaRPr lang="ru-RU" dirty="0">
              <a:solidFill>
                <a:schemeClr val="bg1"/>
              </a:solidFill>
              <a:effectLst>
                <a:outerShdw blurRad="38100" dist="38100" dir="2700000" algn="tl">
                  <a:srgbClr val="000000">
                    <a:alpha val="43137"/>
                  </a:srgbClr>
                </a:outerShdw>
              </a:effectLst>
            </a:endParaRP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в) </a:t>
            </a:r>
            <a:r>
              <a:rPr lang="ru-RU" dirty="0" smtClean="0">
                <a:solidFill>
                  <a:schemeClr val="bg1"/>
                </a:solidFill>
                <a:effectLst>
                  <a:outerShdw blurRad="38100" dist="38100" dir="2700000" algn="tl">
                    <a:srgbClr val="000000">
                      <a:alpha val="43137"/>
                    </a:srgbClr>
                  </a:outerShdw>
                </a:effectLst>
              </a:rPr>
              <a:t>износостойкости</a:t>
            </a:r>
            <a:endParaRPr lang="ru-RU" dirty="0">
              <a:solidFill>
                <a:schemeClr val="bg1"/>
              </a:solidFill>
              <a:effectLst>
                <a:outerShdw blurRad="38100" dist="38100" dir="2700000" algn="tl">
                  <a:srgbClr val="000000">
                    <a:alpha val="43137"/>
                  </a:srgbClr>
                </a:outerShdw>
              </a:effectLst>
            </a:endParaRP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г) </a:t>
            </a:r>
            <a:r>
              <a:rPr lang="ru-RU" dirty="0" smtClean="0">
                <a:solidFill>
                  <a:schemeClr val="bg1"/>
                </a:solidFill>
                <a:effectLst>
                  <a:outerShdw blurRad="38100" dist="38100" dir="2700000" algn="tl">
                    <a:srgbClr val="000000">
                      <a:alpha val="43137"/>
                    </a:srgbClr>
                  </a:outerShdw>
                </a:effectLst>
              </a:rPr>
              <a:t>прочности</a:t>
            </a:r>
            <a:endParaRPr lang="ru-RU" dirty="0">
              <a:solidFill>
                <a:schemeClr val="bg1"/>
              </a:solidFill>
              <a:effectLst>
                <a:outerShdw blurRad="38100" dist="38100" dir="2700000" algn="tl">
                  <a:srgbClr val="000000">
                    <a:alpha val="43137"/>
                  </a:srgbClr>
                </a:outerShdw>
              </a:effectLst>
            </a:endParaRPr>
          </a:p>
          <a:p>
            <a:pPr marL="0" indent="457200" algn="just">
              <a:spcBef>
                <a:spcPts val="0"/>
              </a:spcBef>
              <a:buNone/>
            </a:pPr>
            <a:endParaRPr lang="ru-RU" sz="27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784155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15436" cy="6669360"/>
          </a:xfrm>
        </p:spPr>
        <p:txBody>
          <a:bodyPr>
            <a:noAutofit/>
          </a:bodyPr>
          <a:lstStyle/>
          <a:p>
            <a:pPr marL="0" indent="0" algn="just">
              <a:spcBef>
                <a:spcPts val="0"/>
              </a:spcBef>
              <a:buNone/>
            </a:pPr>
            <a:r>
              <a:rPr lang="ru-RU" b="1" dirty="0" smtClean="0">
                <a:solidFill>
                  <a:schemeClr val="bg1"/>
                </a:solidFill>
                <a:effectLst>
                  <a:outerShdw blurRad="38100" dist="38100" dir="2700000" algn="tl">
                    <a:srgbClr val="000000">
                      <a:alpha val="43137"/>
                    </a:srgbClr>
                  </a:outerShdw>
                </a:effectLst>
              </a:rPr>
              <a:t>9 На </a:t>
            </a:r>
            <a:r>
              <a:rPr lang="ru-RU" b="1" dirty="0">
                <a:solidFill>
                  <a:schemeClr val="bg1"/>
                </a:solidFill>
                <a:effectLst>
                  <a:outerShdw blurRad="38100" dist="38100" dir="2700000" algn="tl">
                    <a:srgbClr val="000000">
                      <a:alpha val="43137"/>
                    </a:srgbClr>
                  </a:outerShdw>
                </a:effectLst>
              </a:rPr>
              <a:t>выбор метода обработки изношенных деталей не влияет фактор</a:t>
            </a:r>
            <a:endParaRPr lang="ru-RU" dirty="0">
              <a:solidFill>
                <a:schemeClr val="bg1"/>
              </a:solidFill>
              <a:effectLst>
                <a:outerShdw blurRad="38100" dist="38100" dir="2700000" algn="tl">
                  <a:srgbClr val="000000">
                    <a:alpha val="43137"/>
                  </a:srgbClr>
                </a:outerShdw>
              </a:effectLst>
            </a:endParaRP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а) требования к точности </a:t>
            </a:r>
            <a:r>
              <a:rPr lang="ru-RU" dirty="0" smtClean="0">
                <a:solidFill>
                  <a:schemeClr val="bg1"/>
                </a:solidFill>
                <a:effectLst>
                  <a:outerShdw blurRad="38100" dist="38100" dir="2700000" algn="tl">
                    <a:srgbClr val="000000">
                      <a:alpha val="43137"/>
                    </a:srgbClr>
                  </a:outerShdw>
                </a:effectLst>
              </a:rPr>
              <a:t>обработки</a:t>
            </a:r>
            <a:endParaRPr lang="ru-RU" dirty="0">
              <a:solidFill>
                <a:schemeClr val="bg1"/>
              </a:solidFill>
              <a:effectLst>
                <a:outerShdw blurRad="38100" dist="38100" dir="2700000" algn="tl">
                  <a:srgbClr val="000000">
                    <a:alpha val="43137"/>
                  </a:srgbClr>
                </a:outerShdw>
              </a:effectLst>
            </a:endParaRP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б) физико-механические свойства </a:t>
            </a:r>
            <a:r>
              <a:rPr lang="ru-RU" dirty="0" smtClean="0">
                <a:solidFill>
                  <a:schemeClr val="bg1"/>
                </a:solidFill>
                <a:effectLst>
                  <a:outerShdw blurRad="38100" dist="38100" dir="2700000" algn="tl">
                    <a:srgbClr val="000000">
                      <a:alpha val="43137"/>
                    </a:srgbClr>
                  </a:outerShdw>
                </a:effectLst>
              </a:rPr>
              <a:t>материала</a:t>
            </a:r>
            <a:endParaRPr lang="ru-RU" dirty="0">
              <a:solidFill>
                <a:schemeClr val="bg1"/>
              </a:solidFill>
              <a:effectLst>
                <a:outerShdw blurRad="38100" dist="38100" dir="2700000" algn="tl">
                  <a:srgbClr val="000000">
                    <a:alpha val="43137"/>
                  </a:srgbClr>
                </a:outerShdw>
              </a:effectLst>
            </a:endParaRP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в) размеры </a:t>
            </a:r>
            <a:r>
              <a:rPr lang="ru-RU" dirty="0" smtClean="0">
                <a:solidFill>
                  <a:schemeClr val="bg1"/>
                </a:solidFill>
                <a:effectLst>
                  <a:outerShdw blurRad="38100" dist="38100" dir="2700000" algn="tl">
                    <a:srgbClr val="000000">
                      <a:alpha val="43137"/>
                    </a:srgbClr>
                  </a:outerShdw>
                </a:effectLst>
              </a:rPr>
              <a:t>детали</a:t>
            </a:r>
            <a:endParaRPr lang="ru-RU" dirty="0">
              <a:solidFill>
                <a:schemeClr val="bg1"/>
              </a:solidFill>
              <a:effectLst>
                <a:outerShdw blurRad="38100" dist="38100" dir="2700000" algn="tl">
                  <a:srgbClr val="000000">
                    <a:alpha val="43137"/>
                  </a:srgbClr>
                </a:outerShdw>
              </a:effectLst>
            </a:endParaRP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г) </a:t>
            </a:r>
            <a:r>
              <a:rPr lang="ru-RU" dirty="0" smtClean="0">
                <a:solidFill>
                  <a:schemeClr val="bg1"/>
                </a:solidFill>
                <a:effectLst>
                  <a:outerShdw blurRad="38100" dist="38100" dir="2700000" algn="tl">
                    <a:srgbClr val="000000">
                      <a:alpha val="43137"/>
                    </a:srgbClr>
                  </a:outerShdw>
                </a:effectLst>
              </a:rPr>
              <a:t>все перечисленное</a:t>
            </a:r>
            <a:endParaRPr lang="ru-RU" dirty="0">
              <a:solidFill>
                <a:schemeClr val="bg1"/>
              </a:solidFill>
              <a:effectLst>
                <a:outerShdw blurRad="38100" dist="38100" dir="2700000" algn="tl">
                  <a:srgbClr val="000000">
                    <a:alpha val="43137"/>
                  </a:srgbClr>
                </a:outerShdw>
              </a:effectLst>
            </a:endParaRPr>
          </a:p>
          <a:p>
            <a:pPr marL="0" indent="0" algn="just">
              <a:spcBef>
                <a:spcPts val="600"/>
              </a:spcBef>
              <a:buNone/>
            </a:pPr>
            <a:r>
              <a:rPr lang="ru-RU" b="1" dirty="0" smtClean="0">
                <a:solidFill>
                  <a:schemeClr val="bg1"/>
                </a:solidFill>
                <a:effectLst>
                  <a:outerShdw blurRad="38100" dist="38100" dir="2700000" algn="tl">
                    <a:srgbClr val="000000">
                      <a:alpha val="43137"/>
                    </a:srgbClr>
                  </a:outerShdw>
                </a:effectLst>
              </a:rPr>
              <a:t>10 Для </a:t>
            </a:r>
            <a:r>
              <a:rPr lang="ru-RU" b="1" dirty="0">
                <a:solidFill>
                  <a:schemeClr val="bg1"/>
                </a:solidFill>
                <a:effectLst>
                  <a:outerShdw blurRad="38100" dist="38100" dir="2700000" algn="tl">
                    <a:srgbClr val="000000">
                      <a:alpha val="43137"/>
                    </a:srgbClr>
                  </a:outerShdw>
                </a:effectLst>
              </a:rPr>
              <a:t>устранения отдельных определенных дефектов разрабатывается процесс восстановления</a:t>
            </a:r>
            <a:endParaRPr lang="ru-RU" dirty="0">
              <a:solidFill>
                <a:schemeClr val="bg1"/>
              </a:solidFill>
              <a:effectLst>
                <a:outerShdw blurRad="38100" dist="38100" dir="2700000" algn="tl">
                  <a:srgbClr val="000000">
                    <a:alpha val="43137"/>
                  </a:srgbClr>
                </a:outerShdw>
              </a:effectLst>
            </a:endParaRP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а) технологический;</a:t>
            </a: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б) </a:t>
            </a:r>
            <a:r>
              <a:rPr lang="ru-RU" dirty="0" err="1">
                <a:solidFill>
                  <a:schemeClr val="bg1"/>
                </a:solidFill>
                <a:effectLst>
                  <a:outerShdw blurRad="38100" dist="38100" dir="2700000" algn="tl">
                    <a:srgbClr val="000000">
                      <a:alpha val="43137"/>
                    </a:srgbClr>
                  </a:outerShdw>
                </a:effectLst>
              </a:rPr>
              <a:t>подефектный</a:t>
            </a:r>
            <a:r>
              <a:rPr lang="ru-RU" dirty="0">
                <a:solidFill>
                  <a:schemeClr val="bg1"/>
                </a:solidFill>
                <a:effectLst>
                  <a:outerShdw blurRad="38100" dist="38100" dir="2700000" algn="tl">
                    <a:srgbClr val="000000">
                      <a:alpha val="43137"/>
                    </a:srgbClr>
                  </a:outerShdw>
                </a:effectLst>
              </a:rPr>
              <a:t>;</a:t>
            </a: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в) маршрутный;</a:t>
            </a:r>
          </a:p>
          <a:p>
            <a:pPr marL="0" indent="457200" algn="just">
              <a:spcBef>
                <a:spcPts val="0"/>
              </a:spcBef>
              <a:buNone/>
            </a:pPr>
            <a:r>
              <a:rPr lang="ru-RU" dirty="0">
                <a:solidFill>
                  <a:schemeClr val="bg1"/>
                </a:solidFill>
                <a:effectLst>
                  <a:outerShdw blurRad="38100" dist="38100" dir="2700000" algn="tl">
                    <a:srgbClr val="000000">
                      <a:alpha val="43137"/>
                    </a:srgbClr>
                  </a:outerShdw>
                </a:effectLst>
              </a:rPr>
              <a:t>г) основной; </a:t>
            </a:r>
          </a:p>
          <a:p>
            <a:pPr marL="0" indent="0" algn="just">
              <a:spcBef>
                <a:spcPts val="0"/>
              </a:spcBef>
              <a:buNone/>
            </a:pPr>
            <a:endParaRPr lang="ru-RU" sz="27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412448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124744"/>
            <a:ext cx="8715436" cy="2448272"/>
          </a:xfrm>
        </p:spPr>
        <p:txBody>
          <a:bodyPr>
            <a:noAutofit/>
          </a:bodyPr>
          <a:lstStyle/>
          <a:p>
            <a:pPr marL="0" indent="0" algn="ctr">
              <a:spcBef>
                <a:spcPts val="0"/>
              </a:spcBef>
              <a:buNone/>
            </a:pPr>
            <a:r>
              <a:rPr lang="ru-RU" sz="3600" dirty="0" smtClean="0">
                <a:solidFill>
                  <a:schemeClr val="bg1"/>
                </a:solidFill>
                <a:effectLst>
                  <a:outerShdw blurRad="38100" dist="38100" dir="2700000" algn="tl">
                    <a:srgbClr val="000000">
                      <a:alpha val="43137"/>
                    </a:srgbClr>
                  </a:outerShdw>
                </a:effectLst>
              </a:rPr>
              <a:t>10 баллов – «5»</a:t>
            </a:r>
          </a:p>
          <a:p>
            <a:pPr marL="0" indent="0" algn="ctr">
              <a:spcBef>
                <a:spcPts val="0"/>
              </a:spcBef>
              <a:buNone/>
            </a:pPr>
            <a:r>
              <a:rPr lang="ru-RU" sz="3600" dirty="0" smtClean="0">
                <a:solidFill>
                  <a:schemeClr val="bg1"/>
                </a:solidFill>
                <a:effectLst>
                  <a:outerShdw blurRad="38100" dist="38100" dir="2700000" algn="tl">
                    <a:srgbClr val="000000">
                      <a:alpha val="43137"/>
                    </a:srgbClr>
                  </a:outerShdw>
                </a:effectLst>
              </a:rPr>
              <a:t>8-9 баллов – «4»</a:t>
            </a:r>
          </a:p>
          <a:p>
            <a:pPr marL="0" indent="0" algn="ctr">
              <a:spcBef>
                <a:spcPts val="0"/>
              </a:spcBef>
              <a:buNone/>
            </a:pPr>
            <a:r>
              <a:rPr lang="ru-RU" sz="3600" dirty="0" smtClean="0">
                <a:solidFill>
                  <a:schemeClr val="bg1"/>
                </a:solidFill>
                <a:effectLst>
                  <a:outerShdw blurRad="38100" dist="38100" dir="2700000" algn="tl">
                    <a:srgbClr val="000000">
                      <a:alpha val="43137"/>
                    </a:srgbClr>
                  </a:outerShdw>
                </a:effectLst>
              </a:rPr>
              <a:t>5-7 баллов – «3»</a:t>
            </a:r>
          </a:p>
          <a:p>
            <a:pPr marL="0" indent="0" algn="ctr">
              <a:spcBef>
                <a:spcPts val="0"/>
              </a:spcBef>
              <a:buNone/>
            </a:pPr>
            <a:r>
              <a:rPr lang="ru-RU" sz="3600" dirty="0" smtClean="0">
                <a:solidFill>
                  <a:schemeClr val="bg1"/>
                </a:solidFill>
                <a:effectLst>
                  <a:outerShdw blurRad="38100" dist="38100" dir="2700000" algn="tl">
                    <a:srgbClr val="000000">
                      <a:alpha val="43137"/>
                    </a:srgbClr>
                  </a:outerShdw>
                </a:effectLst>
              </a:rPr>
              <a:t>4 балла и меньше – «2»</a:t>
            </a:r>
            <a:endParaRPr lang="ru-RU" sz="3600" dirty="0">
              <a:solidFill>
                <a:schemeClr val="bg1"/>
              </a:solidFill>
              <a:effectLst>
                <a:outerShdw blurRad="38100" dist="38100" dir="2700000" algn="tl">
                  <a:srgbClr val="000000">
                    <a:alpha val="43137"/>
                  </a:srgbClr>
                </a:outerShdw>
              </a:effectLst>
            </a:endParaRPr>
          </a:p>
        </p:txBody>
      </p:sp>
      <p:sp>
        <p:nvSpPr>
          <p:cNvPr id="2" name="Прямоугольник 1"/>
          <p:cNvSpPr/>
          <p:nvPr/>
        </p:nvSpPr>
        <p:spPr>
          <a:xfrm>
            <a:off x="2555776" y="332656"/>
            <a:ext cx="3772186" cy="630942"/>
          </a:xfrm>
          <a:prstGeom prst="rect">
            <a:avLst/>
          </a:prstGeom>
          <a:noFill/>
        </p:spPr>
        <p:txBody>
          <a:bodyPr wrap="none" lIns="91440" tIns="45720" rIns="91440" bIns="45720">
            <a:spAutoFit/>
          </a:bodyPr>
          <a:lstStyle/>
          <a:p>
            <a:pPr algn="ctr"/>
            <a:r>
              <a:rPr lang="ru-RU" sz="3500" b="1" cap="none" spc="0" dirty="0" smtClean="0">
                <a:ln w="1905"/>
                <a:solidFill>
                  <a:schemeClr val="accent4">
                    <a:lumMod val="50000"/>
                  </a:schemeClr>
                </a:solidFill>
                <a:effectLst>
                  <a:innerShdw blurRad="69850" dist="43180" dir="5400000">
                    <a:srgbClr val="000000">
                      <a:alpha val="65000"/>
                    </a:srgbClr>
                  </a:innerShdw>
                </a:effectLst>
              </a:rPr>
              <a:t>Критерии оценки</a:t>
            </a:r>
            <a:endParaRPr lang="ru-RU" sz="3500" b="1" cap="none" spc="0" dirty="0">
              <a:ln w="1905"/>
              <a:solidFill>
                <a:schemeClr val="accent4">
                  <a:lumMod val="50000"/>
                </a:schemeClr>
              </a:solidFill>
              <a:effectLst>
                <a:innerShdw blurRad="69850" dist="43180" dir="5400000">
                  <a:srgbClr val="000000">
                    <a:alpha val="65000"/>
                  </a:srgbClr>
                </a:innerShdw>
              </a:effectLst>
            </a:endParaRPr>
          </a:p>
        </p:txBody>
      </p:sp>
      <p:pic>
        <p:nvPicPr>
          <p:cNvPr id="1028" name="Picture 4" descr="https://lifehacker.ru/wp-content/uploads/2017/10/session_150729478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35696" y="3717032"/>
            <a:ext cx="6003603" cy="3001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39559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504" y="27725"/>
            <a:ext cx="8928992" cy="5072098"/>
          </a:xfrm>
        </p:spPr>
        <p:txBody>
          <a:bodyPr>
            <a:noAutofit/>
          </a:bodyPr>
          <a:lstStyle/>
          <a:p>
            <a:pPr marL="36000" indent="411480" algn="just">
              <a:spcBef>
                <a:spcPts val="0"/>
              </a:spcBef>
              <a:buNone/>
            </a:pPr>
            <a:r>
              <a:rPr lang="ru-RU" dirty="0" smtClean="0">
                <a:solidFill>
                  <a:schemeClr val="bg1"/>
                </a:solidFill>
                <a:effectLst>
                  <a:outerShdw blurRad="38100" dist="38100" dir="2700000" algn="tl">
                    <a:srgbClr val="000000">
                      <a:alpha val="43137"/>
                    </a:srgbClr>
                  </a:outerShdw>
                </a:effectLst>
              </a:rPr>
              <a:t>- сочетание дефектов, устранение которых предусмотрено при реализации маршрутной технологии, должно быть реально существующим;</a:t>
            </a:r>
          </a:p>
          <a:p>
            <a:pPr marL="36000" lvl="0" indent="411480" algn="just">
              <a:spcBef>
                <a:spcPts val="0"/>
              </a:spcBef>
              <a:buFontTx/>
              <a:buChar char="-"/>
            </a:pPr>
            <a:r>
              <a:rPr lang="ru-RU" dirty="0" smtClean="0">
                <a:solidFill>
                  <a:schemeClr val="bg1"/>
                </a:solidFill>
                <a:effectLst>
                  <a:outerShdw blurRad="38100" dist="38100" dir="2700000" algn="tl">
                    <a:srgbClr val="000000">
                      <a:alpha val="43137"/>
                    </a:srgbClr>
                  </a:outerShdw>
                </a:effectLst>
              </a:rPr>
              <a:t>- число технологических маршрутов восстановления детали должно быть минимальным;</a:t>
            </a:r>
          </a:p>
          <a:p>
            <a:pPr marL="36000" indent="411480" algn="just">
              <a:spcBef>
                <a:spcPts val="0"/>
              </a:spcBef>
              <a:buNone/>
            </a:pPr>
            <a:r>
              <a:rPr lang="ru-RU" dirty="0" smtClean="0">
                <a:solidFill>
                  <a:schemeClr val="bg1"/>
                </a:solidFill>
                <a:effectLst>
                  <a:outerShdw blurRad="38100" dist="38100" dir="2700000" algn="tl">
                    <a:srgbClr val="000000">
                      <a:alpha val="43137"/>
                    </a:srgbClr>
                  </a:outerShdw>
                </a:effectLst>
              </a:rPr>
              <a:t>- восстановление детали по каждому маршруту должно быть экономически целесообразным, т.е. стоимость восстановленной детали должна быть ниже стоимости новой детали при сопоставимых сроках последующей их эксплуатации.</a:t>
            </a:r>
          </a:p>
          <a:p>
            <a:pPr marL="0" lvl="0" indent="411480" algn="just">
              <a:spcBef>
                <a:spcPts val="0"/>
              </a:spcBef>
              <a:buNone/>
            </a:pPr>
            <a:endParaRPr lang="ru-RU" sz="3100" dirty="0">
              <a:solidFill>
                <a:schemeClr val="accent1">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340768"/>
            <a:ext cx="8715436" cy="2448272"/>
          </a:xfrm>
        </p:spPr>
        <p:txBody>
          <a:bodyPr>
            <a:noAutofit/>
          </a:bodyPr>
          <a:lstStyle/>
          <a:p>
            <a:pPr marL="0" indent="0" algn="ctr">
              <a:spcBef>
                <a:spcPts val="0"/>
              </a:spcBef>
              <a:buNone/>
            </a:pPr>
            <a:r>
              <a:rPr lang="ru-RU" sz="3600" dirty="0" smtClean="0">
                <a:solidFill>
                  <a:schemeClr val="bg1"/>
                </a:solidFill>
                <a:effectLst>
                  <a:outerShdw blurRad="38100" dist="38100" dir="2700000" algn="tl">
                    <a:srgbClr val="000000">
                      <a:alpha val="43137"/>
                    </a:srgbClr>
                  </a:outerShdw>
                </a:effectLst>
              </a:rPr>
              <a:t>1в, 2г, 3б, 4б, 5а, 6а, 7в, 9г, 9г, 10б.</a:t>
            </a:r>
            <a:endParaRPr lang="ru-RU" sz="3600" dirty="0">
              <a:solidFill>
                <a:schemeClr val="bg1"/>
              </a:solidFill>
              <a:effectLst>
                <a:outerShdw blurRad="38100" dist="38100" dir="2700000" algn="tl">
                  <a:srgbClr val="000000">
                    <a:alpha val="43137"/>
                  </a:srgbClr>
                </a:outerShdw>
              </a:effectLst>
            </a:endParaRPr>
          </a:p>
        </p:txBody>
      </p:sp>
      <p:sp>
        <p:nvSpPr>
          <p:cNvPr id="2" name="Прямоугольник 1"/>
          <p:cNvSpPr/>
          <p:nvPr/>
        </p:nvSpPr>
        <p:spPr>
          <a:xfrm>
            <a:off x="3602635" y="332656"/>
            <a:ext cx="1678473" cy="630942"/>
          </a:xfrm>
          <a:prstGeom prst="rect">
            <a:avLst/>
          </a:prstGeom>
          <a:noFill/>
        </p:spPr>
        <p:txBody>
          <a:bodyPr wrap="none" lIns="91440" tIns="45720" rIns="91440" bIns="45720">
            <a:spAutoFit/>
          </a:bodyPr>
          <a:lstStyle/>
          <a:p>
            <a:pPr algn="ctr"/>
            <a:r>
              <a:rPr lang="ru-RU" sz="3500" b="1" cap="none" spc="0" dirty="0" smtClean="0">
                <a:ln w="1905"/>
                <a:solidFill>
                  <a:srgbClr val="760000"/>
                </a:solidFill>
                <a:effectLst>
                  <a:innerShdw blurRad="69850" dist="43180" dir="5400000">
                    <a:srgbClr val="000000">
                      <a:alpha val="65000"/>
                    </a:srgbClr>
                  </a:innerShdw>
                </a:effectLst>
              </a:rPr>
              <a:t>Эталон</a:t>
            </a:r>
            <a:endParaRPr lang="ru-RU" sz="3500" b="1" cap="none" spc="0" dirty="0">
              <a:ln w="1905"/>
              <a:solidFill>
                <a:srgbClr val="760000"/>
              </a:solidFill>
              <a:effectLst>
                <a:innerShdw blurRad="69850" dist="43180" dir="5400000">
                  <a:srgbClr val="000000">
                    <a:alpha val="65000"/>
                  </a:srgbClr>
                </a:innerShdw>
              </a:effectLst>
            </a:endParaRPr>
          </a:p>
        </p:txBody>
      </p:sp>
      <p:pic>
        <p:nvPicPr>
          <p:cNvPr id="1026" name="Picture 2" descr="https://shareslide.ru/img/thumbs/d81da9e12a8e45d7a053124935f277d8-800x.jpg"/>
          <p:cNvPicPr>
            <a:picLocks noChangeAspect="1" noChangeArrowheads="1"/>
          </p:cNvPicPr>
          <p:nvPr/>
        </p:nvPicPr>
        <p:blipFill rotWithShape="1">
          <a:blip r:embed="rId3">
            <a:extLst>
              <a:ext uri="{28A0092B-C50C-407E-A947-70E740481C1C}">
                <a14:useLocalDpi xmlns:a14="http://schemas.microsoft.com/office/drawing/2010/main" val="0"/>
              </a:ext>
            </a:extLst>
          </a:blip>
          <a:srcRect l="61013" t="24764" r="8174" b="19117"/>
          <a:stretch/>
        </p:blipFill>
        <p:spPr bwMode="auto">
          <a:xfrm>
            <a:off x="3059832" y="2492896"/>
            <a:ext cx="3528392" cy="4030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977148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428604"/>
            <a:ext cx="8715436" cy="6286544"/>
          </a:xfrm>
        </p:spPr>
        <p:txBody>
          <a:bodyPr>
            <a:noAutofit/>
          </a:bodyPr>
          <a:lstStyle/>
          <a:p>
            <a:pPr marL="0" indent="0" algn="just">
              <a:spcBef>
                <a:spcPts val="0"/>
              </a:spcBef>
              <a:buNone/>
            </a:pPr>
            <a:endParaRPr lang="ru-RU" sz="3200" dirty="0" smtClean="0">
              <a:solidFill>
                <a:schemeClr val="accent1">
                  <a:lumMod val="50000"/>
                </a:schemeClr>
              </a:solidFill>
              <a:effectLst>
                <a:outerShdw blurRad="38100" dist="38100" dir="2700000" algn="tl">
                  <a:srgbClr val="000000">
                    <a:alpha val="43137"/>
                  </a:srgbClr>
                </a:outerShdw>
              </a:effectLst>
            </a:endParaRPr>
          </a:p>
          <a:p>
            <a:pPr marL="0" indent="0" algn="just">
              <a:spcBef>
                <a:spcPts val="0"/>
              </a:spcBef>
              <a:buFontTx/>
              <a:buChar char="-"/>
            </a:pPr>
            <a:endParaRPr lang="ru-RU" sz="3200" dirty="0" smtClean="0">
              <a:solidFill>
                <a:schemeClr val="accent1">
                  <a:lumMod val="50000"/>
                </a:schemeClr>
              </a:solidFill>
              <a:effectLst>
                <a:outerShdw blurRad="38100" dist="38100" dir="2700000" algn="tl">
                  <a:srgbClr val="000000">
                    <a:alpha val="43137"/>
                  </a:srgbClr>
                </a:outerShdw>
              </a:effectLst>
            </a:endParaRPr>
          </a:p>
          <a:p>
            <a:pPr marL="0" indent="0" algn="just">
              <a:spcBef>
                <a:spcPts val="0"/>
              </a:spcBef>
              <a:buFontTx/>
              <a:buChar char="-"/>
            </a:pPr>
            <a:endParaRPr lang="ru-RU" sz="3200" dirty="0" smtClean="0">
              <a:solidFill>
                <a:schemeClr val="accent1">
                  <a:lumMod val="50000"/>
                </a:schemeClr>
              </a:solidFill>
              <a:effectLst>
                <a:outerShdw blurRad="38100" dist="38100" dir="2700000" algn="tl">
                  <a:srgbClr val="000000">
                    <a:alpha val="43137"/>
                  </a:srgbClr>
                </a:outerShdw>
              </a:effectLst>
            </a:endParaRPr>
          </a:p>
        </p:txBody>
      </p:sp>
      <p:sp>
        <p:nvSpPr>
          <p:cNvPr id="2" name="Прямоугольник 1"/>
          <p:cNvSpPr/>
          <p:nvPr/>
        </p:nvSpPr>
        <p:spPr>
          <a:xfrm>
            <a:off x="1211300" y="332656"/>
            <a:ext cx="6882589" cy="923330"/>
          </a:xfrm>
          <a:prstGeom prst="rect">
            <a:avLst/>
          </a:prstGeom>
          <a:noFill/>
        </p:spPr>
        <p:txBody>
          <a:bodyPr wrap="none" lIns="91440" tIns="45720" rIns="91440" bIns="45720">
            <a:spAutoFit/>
          </a:bodyPr>
          <a:lstStyle/>
          <a:p>
            <a:pPr algn="ctr"/>
            <a:r>
              <a:rPr lang="ru-RU" sz="5400" b="1"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Спасибо за внимание</a:t>
            </a:r>
            <a:endParaRPr lang="ru-RU" sz="5400" b="1"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1026" name="Picture 2" descr="https://studika.ru/uploads/media/19227/conversions/1-gallery_bi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1947908"/>
            <a:ext cx="6696744" cy="4759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2320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568952" cy="917596"/>
          </a:xfrm>
        </p:spPr>
        <p:txBody>
          <a:bodyPr>
            <a:normAutofit fontScale="90000"/>
          </a:bodyPr>
          <a:lstStyle/>
          <a:p>
            <a:pPr>
              <a:lnSpc>
                <a:spcPct val="80000"/>
              </a:lnSpc>
            </a:pPr>
            <a:r>
              <a:rPr lang="ru-RU" sz="3600" dirty="0" smtClean="0">
                <a:solidFill>
                  <a:srgbClr val="760000"/>
                </a:solidFill>
                <a:effectLst/>
                <a:latin typeface="Arial" panose="020B0604020202020204" pitchFamily="34" charset="0"/>
                <a:cs typeface="Arial" panose="020B0604020202020204" pitchFamily="34" charset="0"/>
              </a:rPr>
              <a:t>Нормативно-техническая документация ремонта</a:t>
            </a:r>
            <a:endParaRPr lang="ru-RU" sz="3600" dirty="0">
              <a:solidFill>
                <a:srgbClr val="760000"/>
              </a:solidFill>
              <a:effectLst/>
              <a:latin typeface="Arial" panose="020B0604020202020204" pitchFamily="34" charset="0"/>
              <a:cs typeface="Arial" panose="020B0604020202020204" pitchFamily="34" charset="0"/>
            </a:endParaRPr>
          </a:p>
        </p:txBody>
      </p:sp>
      <p:sp>
        <p:nvSpPr>
          <p:cNvPr id="3" name="Содержимое 2"/>
          <p:cNvSpPr>
            <a:spLocks noGrp="1"/>
          </p:cNvSpPr>
          <p:nvPr>
            <p:ph idx="1"/>
          </p:nvPr>
        </p:nvSpPr>
        <p:spPr>
          <a:xfrm>
            <a:off x="179512" y="1196752"/>
            <a:ext cx="8715436" cy="5000660"/>
          </a:xfrm>
        </p:spPr>
        <p:txBody>
          <a:bodyPr>
            <a:noAutofit/>
          </a:bodyPr>
          <a:lstStyle/>
          <a:p>
            <a:pPr marL="0" indent="457200" algn="just">
              <a:spcBef>
                <a:spcPts val="0"/>
              </a:spcBef>
              <a:buNone/>
            </a:pPr>
            <a:r>
              <a:rPr lang="ru-RU" dirty="0" smtClean="0">
                <a:solidFill>
                  <a:schemeClr val="bg1"/>
                </a:solidFill>
                <a:effectLst>
                  <a:outerShdw blurRad="38100" dist="38100" dir="2700000" algn="tl">
                    <a:srgbClr val="000000">
                      <a:alpha val="43137"/>
                    </a:srgbClr>
                  </a:outerShdw>
                </a:effectLst>
              </a:rPr>
              <a:t>Комплект нормативно-технической документации, необходимый для осуществления технологической подготовки производства, должен содержать следующие документы:</a:t>
            </a:r>
          </a:p>
          <a:p>
            <a:pPr marL="0" lvl="0" indent="457200" algn="just">
              <a:spcBef>
                <a:spcPts val="0"/>
              </a:spcBef>
              <a:buClrTx/>
              <a:buNone/>
            </a:pPr>
            <a:r>
              <a:rPr lang="ru-RU" dirty="0" smtClean="0">
                <a:solidFill>
                  <a:schemeClr val="bg1"/>
                </a:solidFill>
                <a:effectLst>
                  <a:outerShdw blurRad="38100" dist="38100" dir="2700000" algn="tl">
                    <a:srgbClr val="000000">
                      <a:alpha val="43137"/>
                    </a:srgbClr>
                  </a:outerShdw>
                </a:effectLst>
              </a:rPr>
              <a:t>1 Общие технические требования, предъявляемые к изношенным деталям, подлежащим восстановлению;</a:t>
            </a:r>
          </a:p>
          <a:p>
            <a:pPr marL="0" lvl="0" indent="457200" algn="just">
              <a:spcBef>
                <a:spcPts val="0"/>
              </a:spcBef>
              <a:buClrTx/>
              <a:buNone/>
            </a:pPr>
            <a:r>
              <a:rPr lang="ru-RU" dirty="0" smtClean="0">
                <a:solidFill>
                  <a:schemeClr val="bg1"/>
                </a:solidFill>
                <a:effectLst>
                  <a:outerShdw blurRad="38100" dist="38100" dir="2700000" algn="tl">
                    <a:srgbClr val="000000">
                      <a:alpha val="43137"/>
                    </a:srgbClr>
                  </a:outerShdw>
                </a:effectLst>
              </a:rPr>
              <a:t> 2 Номенклатуру </a:t>
            </a:r>
            <a:r>
              <a:rPr lang="ru-RU" dirty="0">
                <a:solidFill>
                  <a:schemeClr val="bg1"/>
                </a:solidFill>
                <a:effectLst>
                  <a:outerShdw blurRad="38100" dist="38100" dir="2700000" algn="tl">
                    <a:srgbClr val="000000">
                      <a:alpha val="43137"/>
                    </a:srgbClr>
                  </a:outerShdw>
                </a:effectLst>
              </a:rPr>
              <a:t>восстанавливаемых деталей, представляющую собой перечень деталей, восстановление которых теоретически возможно и экономически целесообразно типовые нормы времени на восстанавливаемые детали, определяемые расчетным путем на основании технологических режимов выполнения операций восстановления;</a:t>
            </a:r>
          </a:p>
          <a:p>
            <a:pPr marL="36000" lvl="0" indent="0" algn="just">
              <a:spcBef>
                <a:spcPts val="600"/>
              </a:spcBef>
              <a:buClrTx/>
              <a:buNone/>
            </a:pPr>
            <a:endParaRPr lang="ru-RU" dirty="0" smtClean="0">
              <a:solidFill>
                <a:schemeClr val="bg1"/>
              </a:solidFill>
              <a:effectLst>
                <a:outerShdw blurRad="38100" dist="38100" dir="2700000" algn="tl">
                  <a:srgbClr val="000000">
                    <a:alpha val="43137"/>
                  </a:srgbClr>
                </a:outerShdw>
              </a:effectLst>
            </a:endParaRPr>
          </a:p>
          <a:p>
            <a:pPr marL="0" lvl="0" indent="411480" algn="just">
              <a:spcBef>
                <a:spcPts val="0"/>
              </a:spcBef>
              <a:buFontTx/>
              <a:buChar char="-"/>
            </a:pPr>
            <a:endParaRPr lang="ru-RU" sz="3200" dirty="0" smtClean="0">
              <a:solidFill>
                <a:schemeClr val="accent1">
                  <a:lumMod val="50000"/>
                </a:schemeClr>
              </a:solidFill>
              <a:effectLst>
                <a:outerShdw blurRad="38100" dist="38100" dir="2700000" algn="tl">
                  <a:srgbClr val="000000">
                    <a:alpha val="43137"/>
                  </a:srgbClr>
                </a:outerShdw>
              </a:effectLst>
            </a:endParaRPr>
          </a:p>
          <a:p>
            <a:pPr marL="0" indent="411480" algn="just">
              <a:spcBef>
                <a:spcPts val="0"/>
              </a:spcBef>
              <a:buNone/>
            </a:pPr>
            <a:endParaRPr lang="ru-RU" sz="3200" dirty="0" smtClean="0">
              <a:solidFill>
                <a:schemeClr val="accent1">
                  <a:lumMod val="50000"/>
                </a:schemeClr>
              </a:solidFill>
              <a:effectLst>
                <a:outerShdw blurRad="38100" dist="38100" dir="2700000" algn="tl">
                  <a:srgbClr val="000000">
                    <a:alpha val="43137"/>
                  </a:srgbClr>
                </a:outerShdw>
              </a:effectLst>
            </a:endParaRPr>
          </a:p>
          <a:p>
            <a:pPr marL="0" indent="411480" algn="just">
              <a:spcBef>
                <a:spcPts val="0"/>
              </a:spcBef>
              <a:buNone/>
            </a:pPr>
            <a:endParaRPr lang="ru-RU" sz="3100" dirty="0">
              <a:solidFill>
                <a:schemeClr val="accent1">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16632"/>
            <a:ext cx="8856984" cy="6357982"/>
          </a:xfrm>
        </p:spPr>
        <p:txBody>
          <a:bodyPr>
            <a:noAutofit/>
          </a:bodyPr>
          <a:lstStyle/>
          <a:p>
            <a:pPr marL="0" indent="457200" algn="just">
              <a:spcBef>
                <a:spcPts val="0"/>
              </a:spcBef>
              <a:buClrTx/>
              <a:buNone/>
            </a:pPr>
            <a:r>
              <a:rPr lang="ru-RU" dirty="0" smtClean="0">
                <a:solidFill>
                  <a:schemeClr val="bg1"/>
                </a:solidFill>
                <a:effectLst>
                  <a:outerShdw blurRad="38100" dist="38100" dir="2700000" algn="tl">
                    <a:srgbClr val="000000">
                      <a:alpha val="43137"/>
                    </a:srgbClr>
                  </a:outerShdw>
                </a:effectLst>
              </a:rPr>
              <a:t>3 Нормы расхода материалов на восстановление деталей, также определяемые расчетным путем, исходя из выбранного метода восстановления;</a:t>
            </a:r>
          </a:p>
          <a:p>
            <a:pPr marL="0" indent="457200" algn="just">
              <a:spcBef>
                <a:spcPts val="0"/>
              </a:spcBef>
              <a:buClrTx/>
              <a:buNone/>
            </a:pPr>
            <a:r>
              <a:rPr lang="ru-RU" dirty="0" smtClean="0">
                <a:solidFill>
                  <a:schemeClr val="bg1"/>
                </a:solidFill>
                <a:effectLst>
                  <a:outerShdw blurRad="38100" dist="38100" dir="2700000" algn="tl">
                    <a:srgbClr val="000000">
                      <a:alpha val="43137"/>
                    </a:srgbClr>
                  </a:outerShdw>
                </a:effectLst>
              </a:rPr>
              <a:t>4 </a:t>
            </a:r>
            <a:r>
              <a:rPr lang="ru-RU" dirty="0">
                <a:solidFill>
                  <a:schemeClr val="bg1"/>
                </a:solidFill>
                <a:effectLst>
                  <a:outerShdw blurRad="38100" dist="38100" dir="2700000" algn="tl">
                    <a:srgbClr val="000000">
                      <a:alpha val="43137"/>
                    </a:srgbClr>
                  </a:outerShdw>
                </a:effectLst>
              </a:rPr>
              <a:t>Н</a:t>
            </a:r>
            <a:r>
              <a:rPr lang="ru-RU" dirty="0" smtClean="0">
                <a:solidFill>
                  <a:schemeClr val="bg1"/>
                </a:solidFill>
                <a:effectLst>
                  <a:outerShdw blurRad="38100" dist="38100" dir="2700000" algn="tl">
                    <a:srgbClr val="000000">
                      <a:alpha val="43137"/>
                    </a:srgbClr>
                  </a:outerShdw>
                </a:effectLst>
              </a:rPr>
              <a:t>ормативы </a:t>
            </a:r>
            <a:r>
              <a:rPr lang="ru-RU" dirty="0">
                <a:solidFill>
                  <a:schemeClr val="bg1"/>
                </a:solidFill>
                <a:effectLst>
                  <a:outerShdw blurRad="38100" dist="38100" dir="2700000" algn="tl">
                    <a:srgbClr val="000000">
                      <a:alpha val="43137"/>
                    </a:srgbClr>
                  </a:outerShdw>
                </a:effectLst>
              </a:rPr>
              <a:t>потребности в материалах, инструментах, приспособлениях и оборудовании, вычисляемые на основании операционных норм времени и планируемого фонда работы оборудования.</a:t>
            </a:r>
          </a:p>
          <a:p>
            <a:pPr marL="0" indent="457200" algn="just">
              <a:spcBef>
                <a:spcPts val="0"/>
              </a:spcBef>
              <a:buClrTx/>
              <a:buNone/>
            </a:pPr>
            <a:r>
              <a:rPr lang="ru-RU" dirty="0">
                <a:solidFill>
                  <a:schemeClr val="bg1"/>
                </a:solidFill>
                <a:effectLst>
                  <a:outerShdw blurRad="38100" dist="38100" dir="2700000" algn="tl">
                    <a:srgbClr val="000000">
                      <a:alpha val="43137"/>
                    </a:srgbClr>
                  </a:outerShdw>
                </a:effectLst>
              </a:rPr>
              <a:t>Основным документом, на основании которого осуществляется составление технологического маршрута восстановления деталей, является ремонтный чертеж, </a:t>
            </a:r>
            <a:r>
              <a:rPr lang="ru-RU" dirty="0" smtClean="0">
                <a:solidFill>
                  <a:schemeClr val="bg1"/>
                </a:solidFill>
                <a:effectLst>
                  <a:outerShdw blurRad="38100" dist="38100" dir="2700000" algn="tl">
                    <a:srgbClr val="000000">
                      <a:alpha val="43137"/>
                    </a:srgbClr>
                  </a:outerShdw>
                </a:effectLst>
              </a:rPr>
              <a:t>который разрабатывается </a:t>
            </a:r>
            <a:r>
              <a:rPr lang="ru-RU" dirty="0">
                <a:solidFill>
                  <a:schemeClr val="bg1"/>
                </a:solidFill>
                <a:effectLst>
                  <a:outerShdw blurRad="38100" dist="38100" dir="2700000" algn="tl">
                    <a:srgbClr val="000000">
                      <a:alpha val="43137"/>
                    </a:srgbClr>
                  </a:outerShdw>
                </a:effectLst>
              </a:rPr>
              <a:t>на основе рабочих чертежей </a:t>
            </a:r>
            <a:r>
              <a:rPr lang="ru-RU" dirty="0" smtClean="0">
                <a:solidFill>
                  <a:schemeClr val="bg1"/>
                </a:solidFill>
                <a:effectLst>
                  <a:outerShdw blurRad="38100" dist="38100" dir="2700000" algn="tl">
                    <a:srgbClr val="000000">
                      <a:alpha val="43137"/>
                    </a:srgbClr>
                  </a:outerShdw>
                </a:effectLst>
              </a:rPr>
              <a:t>детали.</a:t>
            </a:r>
          </a:p>
          <a:p>
            <a:pPr marL="0" indent="457200" algn="just">
              <a:spcBef>
                <a:spcPts val="0"/>
              </a:spcBef>
              <a:buClrTx/>
              <a:buNone/>
            </a:pPr>
            <a:r>
              <a:rPr lang="ru-RU" dirty="0">
                <a:solidFill>
                  <a:schemeClr val="bg1"/>
                </a:solidFill>
                <a:effectLst>
                  <a:outerShdw blurRad="38100" dist="38100" dir="2700000" algn="tl">
                    <a:srgbClr val="000000">
                      <a:alpha val="43137"/>
                    </a:srgbClr>
                  </a:outerShdw>
                </a:effectLst>
              </a:rPr>
              <a:t>На ремонтном чертеже приводятся:</a:t>
            </a:r>
          </a:p>
          <a:p>
            <a:pPr marL="0" indent="457200" algn="just">
              <a:spcBef>
                <a:spcPts val="0"/>
              </a:spcBef>
              <a:buClrTx/>
              <a:buNone/>
            </a:pPr>
            <a:endParaRPr lang="ru-RU" dirty="0">
              <a:solidFill>
                <a:schemeClr val="bg1"/>
              </a:solidFill>
              <a:effectLst>
                <a:outerShdw blurRad="38100" dist="38100" dir="2700000" algn="tl">
                  <a:srgbClr val="000000">
                    <a:alpha val="43137"/>
                  </a:srgbClr>
                </a:outerShdw>
              </a:effectLst>
            </a:endParaRPr>
          </a:p>
          <a:p>
            <a:pPr marL="0" indent="0" algn="just">
              <a:spcBef>
                <a:spcPts val="600"/>
              </a:spcBef>
              <a:buClrTx/>
              <a:buNone/>
            </a:pPr>
            <a:endParaRPr lang="ru-RU" dirty="0" smtClean="0">
              <a:solidFill>
                <a:schemeClr val="bg1"/>
              </a:solidFill>
              <a:effectLst>
                <a:outerShdw blurRad="38100" dist="38100" dir="2700000" algn="tl">
                  <a:srgbClr val="000000">
                    <a:alpha val="43137"/>
                  </a:srgbClr>
                </a:outerShdw>
              </a:effectLst>
            </a:endParaRPr>
          </a:p>
          <a:p>
            <a:pPr marL="0" lvl="0" indent="411480" algn="just">
              <a:spcBef>
                <a:spcPts val="0"/>
              </a:spcBef>
              <a:buClrTx/>
              <a:buFont typeface="Wingdings" pitchFamily="2" charset="2"/>
              <a:buChar char="Ø"/>
            </a:pPr>
            <a:endParaRPr lang="ru-RU" sz="3200" dirty="0" smtClean="0">
              <a:solidFill>
                <a:schemeClr val="accent1">
                  <a:lumMod val="50000"/>
                </a:schemeClr>
              </a:solidFill>
              <a:effectLst>
                <a:outerShdw blurRad="38100" dist="38100" dir="2700000" algn="tl">
                  <a:srgbClr val="000000">
                    <a:alpha val="43137"/>
                  </a:srgbClr>
                </a:outerShdw>
              </a:effectLst>
            </a:endParaRPr>
          </a:p>
          <a:p>
            <a:pPr marL="0" lvl="0" indent="411480" algn="just">
              <a:spcBef>
                <a:spcPts val="0"/>
              </a:spcBef>
              <a:buFontTx/>
              <a:buChar char="-"/>
            </a:pPr>
            <a:endParaRPr lang="ru-RU" sz="3200" dirty="0" smtClean="0">
              <a:solidFill>
                <a:schemeClr val="accent1">
                  <a:lumMod val="50000"/>
                </a:schemeClr>
              </a:solidFill>
              <a:effectLst>
                <a:outerShdw blurRad="38100" dist="38100" dir="2700000" algn="tl">
                  <a:srgbClr val="000000">
                    <a:alpha val="43137"/>
                  </a:srgbClr>
                </a:outerShdw>
              </a:effectLst>
            </a:endParaRPr>
          </a:p>
          <a:p>
            <a:pPr marL="0" indent="411480" algn="just">
              <a:spcBef>
                <a:spcPts val="0"/>
              </a:spcBef>
              <a:buNone/>
            </a:pPr>
            <a:endParaRPr lang="ru-RU" sz="3200" dirty="0" smtClean="0">
              <a:solidFill>
                <a:schemeClr val="accent1">
                  <a:lumMod val="50000"/>
                </a:schemeClr>
              </a:solidFill>
              <a:effectLst>
                <a:outerShdw blurRad="38100" dist="38100" dir="2700000" algn="tl">
                  <a:srgbClr val="000000">
                    <a:alpha val="43137"/>
                  </a:srgbClr>
                </a:outerShdw>
              </a:effectLst>
            </a:endParaRPr>
          </a:p>
          <a:p>
            <a:pPr marL="0" indent="411480" algn="just">
              <a:spcBef>
                <a:spcPts val="0"/>
              </a:spcBef>
              <a:buNone/>
            </a:pPr>
            <a:endParaRPr lang="ru-RU" sz="3100" dirty="0">
              <a:solidFill>
                <a:schemeClr val="accent1">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15436" cy="6408712"/>
          </a:xfrm>
        </p:spPr>
        <p:txBody>
          <a:bodyPr>
            <a:noAutofit/>
          </a:bodyPr>
          <a:lstStyle/>
          <a:p>
            <a:pPr marL="36000" indent="457200" algn="just">
              <a:spcBef>
                <a:spcPts val="0"/>
              </a:spcBef>
              <a:buClrTx/>
              <a:buNone/>
            </a:pPr>
            <a:r>
              <a:rPr lang="ru-RU" dirty="0" smtClean="0">
                <a:solidFill>
                  <a:schemeClr val="bg1"/>
                </a:solidFill>
                <a:effectLst>
                  <a:outerShdw blurRad="38100" dist="38100" dir="2700000" algn="tl">
                    <a:srgbClr val="000000">
                      <a:alpha val="43137"/>
                    </a:srgbClr>
                  </a:outerShdw>
                </a:effectLst>
              </a:rPr>
              <a:t>- изображение детали после восстановления и технические требования к ней; </a:t>
            </a:r>
          </a:p>
          <a:p>
            <a:pPr marL="36000" indent="457200" algn="just">
              <a:spcBef>
                <a:spcPts val="0"/>
              </a:spcBef>
              <a:buClrTx/>
              <a:buNone/>
            </a:pPr>
            <a:r>
              <a:rPr lang="ru-RU" dirty="0" smtClean="0">
                <a:solidFill>
                  <a:schemeClr val="bg1"/>
                </a:solidFill>
                <a:effectLst>
                  <a:outerShdw blurRad="38100" dist="38100" dir="2700000" algn="tl">
                    <a:srgbClr val="000000">
                      <a:alpha val="43137"/>
                    </a:srgbClr>
                  </a:outerShdw>
                </a:effectLst>
              </a:rPr>
              <a:t>- таблица дефектов с указанием способов их исправления; </a:t>
            </a:r>
          </a:p>
          <a:p>
            <a:pPr marL="36000" indent="457200" algn="just">
              <a:spcBef>
                <a:spcPts val="0"/>
              </a:spcBef>
              <a:buClrTx/>
              <a:buNone/>
            </a:pPr>
            <a:r>
              <a:rPr lang="ru-RU" dirty="0" smtClean="0">
                <a:solidFill>
                  <a:schemeClr val="bg1"/>
                </a:solidFill>
                <a:effectLst>
                  <a:outerShdw blurRad="38100" dist="38100" dir="2700000" algn="tl">
                    <a:srgbClr val="000000">
                      <a:alpha val="43137"/>
                    </a:srgbClr>
                  </a:outerShdw>
                </a:effectLst>
              </a:rPr>
              <a:t>- рекомендуемый технологический маршрут восстановления. </a:t>
            </a:r>
          </a:p>
          <a:p>
            <a:pPr marL="36000" indent="411480" algn="just">
              <a:spcBef>
                <a:spcPts val="600"/>
              </a:spcBef>
              <a:buNone/>
            </a:pPr>
            <a:r>
              <a:rPr lang="ru-RU" dirty="0" smtClean="0">
                <a:solidFill>
                  <a:schemeClr val="bg1"/>
                </a:solidFill>
                <a:effectLst>
                  <a:outerShdw blurRad="38100" dist="38100" dir="2700000" algn="tl">
                    <a:srgbClr val="000000">
                      <a:alpha val="43137"/>
                    </a:srgbClr>
                  </a:outerShdw>
                </a:effectLst>
              </a:rPr>
              <a:t>В таблице дефектов, которая помещается на чертеже, должен содержаться перечень дефектов, их величина, основной и допускаемый способы устранения этих дефектов.</a:t>
            </a:r>
          </a:p>
          <a:p>
            <a:pPr marL="0" indent="411480" algn="just">
              <a:spcBef>
                <a:spcPts val="0"/>
              </a:spcBef>
              <a:buFontTx/>
              <a:buChar char="-"/>
            </a:pPr>
            <a:r>
              <a:rPr lang="ru-RU" dirty="0">
                <a:solidFill>
                  <a:schemeClr val="bg1"/>
                </a:solidFill>
                <a:effectLst>
                  <a:outerShdw blurRad="38100" dist="38100" dir="2700000" algn="tl">
                    <a:srgbClr val="000000">
                      <a:alpha val="43137"/>
                    </a:srgbClr>
                  </a:outerShdw>
                </a:effectLst>
              </a:rPr>
              <a:t>Совместно с ремонтным чертежом при восстановлении деталей</a:t>
            </a:r>
            <a:r>
              <a:rPr lang="ru-RU" dirty="0" smtClean="0">
                <a:solidFill>
                  <a:schemeClr val="bg1"/>
                </a:solidFill>
                <a:effectLst>
                  <a:outerShdw blurRad="38100" dist="38100" dir="2700000" algn="tl">
                    <a:srgbClr val="000000">
                      <a:alpha val="43137"/>
                    </a:srgbClr>
                  </a:outerShdw>
                </a:effectLst>
              </a:rPr>
              <a:t>  применяются операционные </a:t>
            </a:r>
            <a:r>
              <a:rPr lang="ru-RU" dirty="0">
                <a:solidFill>
                  <a:schemeClr val="bg1"/>
                </a:solidFill>
                <a:effectLst>
                  <a:outerShdw blurRad="38100" dist="38100" dir="2700000" algn="tl">
                    <a:srgbClr val="000000">
                      <a:alpha val="43137"/>
                    </a:srgbClr>
                  </a:outerShdw>
                </a:effectLst>
              </a:rPr>
              <a:t>карты технологического маршрута восстановления по каждой восстанавливаемой поверхности. </a:t>
            </a:r>
          </a:p>
          <a:p>
            <a:pPr marL="0" indent="411480" algn="just">
              <a:spcBef>
                <a:spcPts val="0"/>
              </a:spcBef>
              <a:buFontTx/>
              <a:buChar char="-"/>
            </a:pPr>
            <a:endParaRPr lang="ru-RU" sz="3200" dirty="0" smtClean="0">
              <a:solidFill>
                <a:schemeClr val="accent1">
                  <a:lumMod val="50000"/>
                </a:schemeClr>
              </a:solidFill>
              <a:effectLst>
                <a:outerShdw blurRad="38100" dist="38100" dir="2700000" algn="tl">
                  <a:srgbClr val="000000">
                    <a:alpha val="43137"/>
                  </a:srgbClr>
                </a:outerShdw>
              </a:effectLst>
            </a:endParaRPr>
          </a:p>
          <a:p>
            <a:pPr marL="0" indent="411480" algn="just">
              <a:spcBef>
                <a:spcPts val="0"/>
              </a:spcBef>
              <a:buFontTx/>
              <a:buChar char="-"/>
            </a:pPr>
            <a:endParaRPr lang="ru-RU" sz="3200" dirty="0" smtClean="0">
              <a:solidFill>
                <a:schemeClr val="accent1">
                  <a:lumMod val="50000"/>
                </a:schemeClr>
              </a:solidFill>
              <a:effectLst>
                <a:outerShdw blurRad="38100" dist="38100" dir="2700000" algn="tl">
                  <a:srgbClr val="000000">
                    <a:alpha val="43137"/>
                  </a:srgbClr>
                </a:outerShdw>
              </a:effectLst>
            </a:endParaRPr>
          </a:p>
          <a:p>
            <a:pPr marL="0" lvl="0" indent="411480" algn="just">
              <a:spcBef>
                <a:spcPts val="0"/>
              </a:spcBef>
              <a:buFontTx/>
              <a:buChar char="-"/>
            </a:pPr>
            <a:endParaRPr lang="ru-RU" sz="3200" dirty="0" smtClean="0">
              <a:solidFill>
                <a:schemeClr val="accent1">
                  <a:lumMod val="50000"/>
                </a:schemeClr>
              </a:solidFill>
              <a:effectLst>
                <a:outerShdw blurRad="38100" dist="38100" dir="2700000" algn="tl">
                  <a:srgbClr val="000000">
                    <a:alpha val="43137"/>
                  </a:srgbClr>
                </a:outerShdw>
              </a:effectLst>
            </a:endParaRPr>
          </a:p>
          <a:p>
            <a:pPr marL="0" indent="411480" algn="just">
              <a:spcBef>
                <a:spcPts val="0"/>
              </a:spcBef>
              <a:buNone/>
            </a:pPr>
            <a:endParaRPr lang="ru-RU" sz="3200" dirty="0" smtClean="0">
              <a:solidFill>
                <a:schemeClr val="accent1">
                  <a:lumMod val="50000"/>
                </a:schemeClr>
              </a:solidFill>
              <a:effectLst>
                <a:outerShdw blurRad="38100" dist="38100" dir="2700000" algn="tl">
                  <a:srgbClr val="000000">
                    <a:alpha val="43137"/>
                  </a:srgbClr>
                </a:outerShdw>
              </a:effectLst>
            </a:endParaRPr>
          </a:p>
          <a:p>
            <a:pPr marL="0" indent="411480" algn="just">
              <a:spcBef>
                <a:spcPts val="0"/>
              </a:spcBef>
              <a:buNone/>
            </a:pPr>
            <a:endParaRPr lang="ru-RU" sz="3100" dirty="0">
              <a:solidFill>
                <a:schemeClr val="accent1">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856984" cy="2664296"/>
          </a:xfrm>
        </p:spPr>
        <p:txBody>
          <a:bodyPr>
            <a:noAutofit/>
          </a:bodyPr>
          <a:lstStyle/>
          <a:p>
            <a:pPr marL="0" indent="411480" algn="just">
              <a:spcBef>
                <a:spcPts val="0"/>
              </a:spcBef>
              <a:buNone/>
            </a:pPr>
            <a:r>
              <a:rPr lang="ru-RU" dirty="0" smtClean="0">
                <a:solidFill>
                  <a:schemeClr val="bg1"/>
                </a:solidFill>
                <a:effectLst>
                  <a:outerShdw blurRad="38100" dist="38100" dir="2700000" algn="tl">
                    <a:srgbClr val="000000">
                      <a:alpha val="43137"/>
                    </a:srgbClr>
                  </a:outerShdw>
                </a:effectLst>
              </a:rPr>
              <a:t>В операционной карте должно содержаться описание технологической операции с указанием последовательности выполнения переходов и применяемого технологического оснащения (оборудование, приспособления, инструменты, материалы), технологических режимов.</a:t>
            </a:r>
          </a:p>
          <a:p>
            <a:pPr marL="0" indent="411480" algn="just">
              <a:spcBef>
                <a:spcPts val="0"/>
              </a:spcBef>
              <a:buNone/>
            </a:pPr>
            <a:endParaRPr lang="ru-RU" sz="3200" dirty="0" smtClean="0">
              <a:solidFill>
                <a:schemeClr val="accent1">
                  <a:lumMod val="50000"/>
                </a:schemeClr>
              </a:solidFill>
              <a:effectLst>
                <a:outerShdw blurRad="38100" dist="38100" dir="2700000" algn="tl">
                  <a:srgbClr val="000000">
                    <a:alpha val="43137"/>
                  </a:srgbClr>
                </a:outerShdw>
              </a:effectLst>
            </a:endParaRPr>
          </a:p>
          <a:p>
            <a:pPr marL="0" indent="411480" algn="just">
              <a:spcBef>
                <a:spcPts val="0"/>
              </a:spcBef>
              <a:buNone/>
            </a:pPr>
            <a:endParaRPr lang="ru-RU" sz="3100" dirty="0">
              <a:solidFill>
                <a:schemeClr val="accent1">
                  <a:lumMod val="50000"/>
                </a:schemeClr>
              </a:solidFill>
              <a:effectLst>
                <a:outerShdw blurRad="38100" dist="38100" dir="2700000" algn="tl">
                  <a:srgbClr val="000000">
                    <a:alpha val="43137"/>
                  </a:srgbClr>
                </a:outerShdw>
              </a:effectLst>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749189469"/>
              </p:ext>
            </p:extLst>
          </p:nvPr>
        </p:nvGraphicFramePr>
        <p:xfrm>
          <a:off x="214282" y="2924944"/>
          <a:ext cx="8929718" cy="3901440"/>
        </p:xfrm>
        <a:graphic>
          <a:graphicData uri="http://schemas.openxmlformats.org/drawingml/2006/table">
            <a:tbl>
              <a:tblPr firstRow="1" bandRow="1">
                <a:tableStyleId>{5940675A-B579-460E-94D1-54222C63F5DA}</a:tableStyleId>
              </a:tblPr>
              <a:tblGrid>
                <a:gridCol w="1275674"/>
                <a:gridCol w="1224659"/>
                <a:gridCol w="1071570"/>
                <a:gridCol w="1428760"/>
                <a:gridCol w="1377707"/>
                <a:gridCol w="1275674"/>
                <a:gridCol w="1275674"/>
              </a:tblGrid>
              <a:tr h="816613">
                <a:tc>
                  <a:txBody>
                    <a:bodyPr/>
                    <a:lstStyle/>
                    <a:p>
                      <a:pPr algn="ctr">
                        <a:spcAft>
                          <a:spcPts val="0"/>
                        </a:spcAft>
                      </a:pPr>
                      <a:r>
                        <a:rPr lang="ru-RU" sz="1600" dirty="0">
                          <a:solidFill>
                            <a:schemeClr val="bg1"/>
                          </a:solidFill>
                          <a:effectLst>
                            <a:outerShdw blurRad="38100" dist="38100" dir="2700000" algn="tl">
                              <a:srgbClr val="000000">
                                <a:alpha val="43137"/>
                              </a:srgbClr>
                            </a:outerShdw>
                          </a:effectLst>
                        </a:rPr>
                        <a:t>Краткая характеристика дефектов</a:t>
                      </a:r>
                      <a:endParaRPr lang="ru-RU" sz="1600" dirty="0">
                        <a:solidFill>
                          <a:schemeClr val="bg1"/>
                        </a:solidFill>
                        <a:effectLst>
                          <a:outerShdw blurRad="38100" dist="38100" dir="2700000" algn="tl">
                            <a:srgbClr val="000000">
                              <a:alpha val="43137"/>
                            </a:srgbClr>
                          </a:outerShdw>
                        </a:effectLst>
                        <a:latin typeface="Times New Roman"/>
                        <a:ea typeface="Times New Roman"/>
                      </a:endParaRPr>
                    </a:p>
                  </a:txBody>
                  <a:tcPr marL="68580" marR="68580" marT="0" marB="0"/>
                </a:tc>
                <a:tc>
                  <a:txBody>
                    <a:bodyPr/>
                    <a:lstStyle/>
                    <a:p>
                      <a:pPr algn="ctr">
                        <a:spcAft>
                          <a:spcPts val="0"/>
                        </a:spcAft>
                      </a:pPr>
                      <a:r>
                        <a:rPr lang="ru-RU" sz="1600" dirty="0">
                          <a:solidFill>
                            <a:schemeClr val="bg1"/>
                          </a:solidFill>
                          <a:effectLst>
                            <a:outerShdw blurRad="38100" dist="38100" dir="2700000" algn="tl">
                              <a:srgbClr val="000000">
                                <a:alpha val="43137"/>
                              </a:srgbClr>
                            </a:outerShdw>
                          </a:effectLst>
                        </a:rPr>
                        <a:t>технология ремонта</a:t>
                      </a:r>
                      <a:endParaRPr lang="ru-RU" sz="1600" dirty="0">
                        <a:solidFill>
                          <a:schemeClr val="bg1"/>
                        </a:solidFill>
                        <a:effectLst>
                          <a:outerShdw blurRad="38100" dist="38100" dir="2700000" algn="tl">
                            <a:srgbClr val="000000">
                              <a:alpha val="43137"/>
                            </a:srgbClr>
                          </a:outerShdw>
                        </a:effectLst>
                        <a:latin typeface="Times New Roman"/>
                        <a:ea typeface="Times New Roman"/>
                      </a:endParaRPr>
                    </a:p>
                  </a:txBody>
                  <a:tcPr marL="68580" marR="68580" marT="0" marB="0"/>
                </a:tc>
                <a:tc>
                  <a:txBody>
                    <a:bodyPr/>
                    <a:lstStyle/>
                    <a:p>
                      <a:pPr algn="ctr">
                        <a:spcAft>
                          <a:spcPts val="0"/>
                        </a:spcAft>
                      </a:pPr>
                      <a:r>
                        <a:rPr lang="ru-RU" sz="1600" dirty="0">
                          <a:solidFill>
                            <a:schemeClr val="bg1"/>
                          </a:solidFill>
                          <a:effectLst>
                            <a:outerShdw blurRad="38100" dist="38100" dir="2700000" algn="tl">
                              <a:srgbClr val="000000">
                                <a:alpha val="43137"/>
                              </a:srgbClr>
                            </a:outerShdw>
                          </a:effectLst>
                        </a:rPr>
                        <a:t>эскиз операций</a:t>
                      </a:r>
                      <a:endParaRPr lang="ru-RU" sz="1600" dirty="0">
                        <a:solidFill>
                          <a:schemeClr val="bg1"/>
                        </a:solidFill>
                        <a:effectLst>
                          <a:outerShdw blurRad="38100" dist="38100" dir="2700000" algn="tl">
                            <a:srgbClr val="000000">
                              <a:alpha val="43137"/>
                            </a:srgbClr>
                          </a:outerShdw>
                        </a:effectLst>
                        <a:latin typeface="Times New Roman"/>
                        <a:ea typeface="Times New Roman"/>
                      </a:endParaRPr>
                    </a:p>
                  </a:txBody>
                  <a:tcPr marL="68580" marR="68580" marT="0" marB="0"/>
                </a:tc>
                <a:tc>
                  <a:txBody>
                    <a:bodyPr/>
                    <a:lstStyle/>
                    <a:p>
                      <a:pPr algn="ctr">
                        <a:spcAft>
                          <a:spcPts val="0"/>
                        </a:spcAft>
                      </a:pPr>
                      <a:r>
                        <a:rPr lang="ru-RU" sz="1600" dirty="0" err="1" smtClean="0">
                          <a:solidFill>
                            <a:schemeClr val="bg1"/>
                          </a:solidFill>
                          <a:effectLst>
                            <a:outerShdw blurRad="38100" dist="38100" dir="2700000" algn="tl">
                              <a:srgbClr val="000000">
                                <a:alpha val="43137"/>
                              </a:srgbClr>
                            </a:outerShdw>
                          </a:effectLst>
                        </a:rPr>
                        <a:t>оборудование,приспособления</a:t>
                      </a:r>
                      <a:r>
                        <a:rPr lang="ru-RU" sz="1600" dirty="0">
                          <a:solidFill>
                            <a:schemeClr val="bg1"/>
                          </a:solidFill>
                          <a:effectLst>
                            <a:outerShdw blurRad="38100" dist="38100" dir="2700000" algn="tl">
                              <a:srgbClr val="000000">
                                <a:alpha val="43137"/>
                              </a:srgbClr>
                            </a:outerShdw>
                          </a:effectLst>
                        </a:rPr>
                        <a:t>, инструменты</a:t>
                      </a:r>
                      <a:endParaRPr lang="ru-RU" sz="1600" dirty="0">
                        <a:solidFill>
                          <a:schemeClr val="bg1"/>
                        </a:solidFill>
                        <a:effectLst>
                          <a:outerShdw blurRad="38100" dist="38100" dir="2700000" algn="tl">
                            <a:srgbClr val="000000">
                              <a:alpha val="43137"/>
                            </a:srgbClr>
                          </a:outerShdw>
                        </a:effectLst>
                        <a:latin typeface="Times New Roman"/>
                        <a:ea typeface="Times New Roman"/>
                      </a:endParaRPr>
                    </a:p>
                  </a:txBody>
                  <a:tcPr marL="68580" marR="68580" marT="0" marB="0"/>
                </a:tc>
                <a:tc>
                  <a:txBody>
                    <a:bodyPr/>
                    <a:lstStyle/>
                    <a:p>
                      <a:pPr algn="ctr">
                        <a:spcAft>
                          <a:spcPts val="0"/>
                        </a:spcAft>
                      </a:pPr>
                      <a:r>
                        <a:rPr lang="ru-RU" sz="1600" dirty="0">
                          <a:solidFill>
                            <a:schemeClr val="bg1"/>
                          </a:solidFill>
                          <a:effectLst>
                            <a:outerShdw blurRad="38100" dist="38100" dir="2700000" algn="tl">
                              <a:srgbClr val="000000">
                                <a:alpha val="43137"/>
                              </a:srgbClr>
                            </a:outerShdw>
                          </a:effectLst>
                        </a:rPr>
                        <a:t>режим</a:t>
                      </a:r>
                      <a:endParaRPr lang="ru-RU" sz="1600" dirty="0">
                        <a:solidFill>
                          <a:schemeClr val="bg1"/>
                        </a:solidFill>
                        <a:effectLst>
                          <a:outerShdw blurRad="38100" dist="38100" dir="2700000" algn="tl">
                            <a:srgbClr val="000000">
                              <a:alpha val="43137"/>
                            </a:srgbClr>
                          </a:outerShdw>
                        </a:effectLst>
                        <a:latin typeface="Times New Roman"/>
                        <a:ea typeface="Times New Roman"/>
                      </a:endParaRPr>
                    </a:p>
                  </a:txBody>
                  <a:tcPr marL="68580" marR="68580" marT="0" marB="0"/>
                </a:tc>
                <a:tc>
                  <a:txBody>
                    <a:bodyPr/>
                    <a:lstStyle/>
                    <a:p>
                      <a:pPr algn="ctr">
                        <a:spcAft>
                          <a:spcPts val="0"/>
                        </a:spcAft>
                      </a:pPr>
                      <a:r>
                        <a:rPr lang="ru-RU" sz="1600" dirty="0">
                          <a:solidFill>
                            <a:schemeClr val="bg1"/>
                          </a:solidFill>
                          <a:effectLst>
                            <a:outerShdw blurRad="38100" dist="38100" dir="2700000" algn="tl">
                              <a:srgbClr val="000000">
                                <a:alpha val="43137"/>
                              </a:srgbClr>
                            </a:outerShdw>
                          </a:effectLst>
                        </a:rPr>
                        <a:t>технические условия</a:t>
                      </a:r>
                      <a:endParaRPr lang="ru-RU" sz="1600" dirty="0">
                        <a:solidFill>
                          <a:schemeClr val="bg1"/>
                        </a:solidFill>
                        <a:effectLst>
                          <a:outerShdw blurRad="38100" dist="38100" dir="2700000" algn="tl">
                            <a:srgbClr val="000000">
                              <a:alpha val="43137"/>
                            </a:srgbClr>
                          </a:outerShdw>
                        </a:effectLst>
                        <a:latin typeface="Times New Roman"/>
                        <a:ea typeface="Times New Roman"/>
                      </a:endParaRPr>
                    </a:p>
                  </a:txBody>
                  <a:tcPr marL="68580" marR="68580" marT="0" marB="0"/>
                </a:tc>
                <a:tc>
                  <a:txBody>
                    <a:bodyPr/>
                    <a:lstStyle/>
                    <a:p>
                      <a:pPr algn="ctr">
                        <a:spcAft>
                          <a:spcPts val="0"/>
                        </a:spcAft>
                      </a:pPr>
                      <a:r>
                        <a:rPr lang="ru-RU" sz="1600" dirty="0">
                          <a:solidFill>
                            <a:schemeClr val="bg1"/>
                          </a:solidFill>
                          <a:effectLst>
                            <a:outerShdw blurRad="38100" dist="38100" dir="2700000" algn="tl">
                              <a:srgbClr val="000000">
                                <a:alpha val="43137"/>
                              </a:srgbClr>
                            </a:outerShdw>
                          </a:effectLst>
                        </a:rPr>
                        <a:t>способ контроля, приспособления и </a:t>
                      </a:r>
                      <a:r>
                        <a:rPr lang="ru-RU" sz="1600" dirty="0" smtClean="0">
                          <a:solidFill>
                            <a:schemeClr val="bg1"/>
                          </a:solidFill>
                          <a:effectLst>
                            <a:outerShdw blurRad="38100" dist="38100" dir="2700000" algn="tl">
                              <a:srgbClr val="000000">
                                <a:alpha val="43137"/>
                              </a:srgbClr>
                            </a:outerShdw>
                          </a:effectLst>
                        </a:rPr>
                        <a:t>инструмент</a:t>
                      </a:r>
                      <a:endParaRPr lang="ru-RU" sz="1600" dirty="0">
                        <a:solidFill>
                          <a:schemeClr val="bg1"/>
                        </a:solidFill>
                        <a:effectLst>
                          <a:outerShdw blurRad="38100" dist="38100" dir="2700000" algn="tl">
                            <a:srgbClr val="000000">
                              <a:alpha val="43137"/>
                            </a:srgbClr>
                          </a:outerShdw>
                        </a:effectLst>
                        <a:latin typeface="Times New Roman"/>
                        <a:ea typeface="Times New Roman"/>
                      </a:endParaRPr>
                    </a:p>
                  </a:txBody>
                  <a:tcPr marL="68580" marR="68580" marT="0" marB="0"/>
                </a:tc>
              </a:tr>
              <a:tr h="2381789">
                <a:tc>
                  <a:txBody>
                    <a:bodyPr/>
                    <a:lstStyle/>
                    <a:p>
                      <a:pPr algn="just">
                        <a:spcAft>
                          <a:spcPts val="0"/>
                        </a:spcAft>
                      </a:pPr>
                      <a:r>
                        <a:rPr lang="ru-RU" sz="1600" dirty="0">
                          <a:solidFill>
                            <a:schemeClr val="bg1"/>
                          </a:solidFill>
                          <a:effectLst>
                            <a:outerShdw blurRad="38100" dist="38100" dir="2700000" algn="tl">
                              <a:srgbClr val="000000">
                                <a:alpha val="43137"/>
                              </a:srgbClr>
                            </a:outerShdw>
                          </a:effectLst>
                        </a:rPr>
                        <a:t>1 Механический износ шейки вала</a:t>
                      </a: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tc>
                <a:tc>
                  <a:txBody>
                    <a:bodyPr/>
                    <a:lstStyle/>
                    <a:p>
                      <a:pPr algn="just">
                        <a:spcAft>
                          <a:spcPts val="0"/>
                        </a:spcAft>
                      </a:pPr>
                      <a:r>
                        <a:rPr lang="ru-RU" sz="1600" dirty="0">
                          <a:solidFill>
                            <a:schemeClr val="bg1"/>
                          </a:solidFill>
                          <a:effectLst>
                            <a:outerShdw blurRad="38100" dist="38100" dir="2700000" algn="tl">
                              <a:srgbClr val="000000">
                                <a:alpha val="43137"/>
                              </a:srgbClr>
                            </a:outerShdw>
                          </a:effectLst>
                        </a:rPr>
                        <a:t>Проточка под наплавку</a:t>
                      </a: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tc>
                <a:tc>
                  <a:txBody>
                    <a:bodyPr/>
                    <a:lstStyle/>
                    <a:p>
                      <a:pPr algn="just">
                        <a:spcAft>
                          <a:spcPts val="0"/>
                        </a:spcAft>
                      </a:pP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tc>
                <a:tc>
                  <a:txBody>
                    <a:bodyPr/>
                    <a:lstStyle/>
                    <a:p>
                      <a:pPr algn="just">
                        <a:spcAft>
                          <a:spcPts val="0"/>
                        </a:spcAft>
                      </a:pPr>
                      <a:r>
                        <a:rPr lang="ru-RU" sz="1600" dirty="0">
                          <a:solidFill>
                            <a:schemeClr val="bg1"/>
                          </a:solidFill>
                          <a:effectLst>
                            <a:outerShdw blurRad="38100" dist="38100" dir="2700000" algn="tl">
                              <a:srgbClr val="000000">
                                <a:alpha val="43137"/>
                              </a:srgbClr>
                            </a:outerShdw>
                          </a:effectLst>
                        </a:rPr>
                        <a:t>Токарный станок </a:t>
                      </a:r>
                    </a:p>
                    <a:p>
                      <a:pPr algn="just">
                        <a:spcAft>
                          <a:spcPts val="0"/>
                        </a:spcAft>
                      </a:pPr>
                      <a:r>
                        <a:rPr lang="ru-RU" sz="1600" dirty="0">
                          <a:solidFill>
                            <a:schemeClr val="bg1"/>
                          </a:solidFill>
                          <a:effectLst>
                            <a:outerShdw blurRad="38100" dist="38100" dir="2700000" algn="tl">
                              <a:srgbClr val="000000">
                                <a:alpha val="43137"/>
                              </a:srgbClr>
                            </a:outerShdw>
                          </a:effectLst>
                        </a:rPr>
                        <a:t>1А660, Проходной резец Т5К6, патрон токарный поводковый</a:t>
                      </a: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tc>
                <a:tc>
                  <a:txBody>
                    <a:bodyPr/>
                    <a:lstStyle/>
                    <a:p>
                      <a:pPr algn="just">
                        <a:spcAft>
                          <a:spcPts val="600"/>
                        </a:spcAft>
                      </a:pPr>
                      <a:r>
                        <a:rPr lang="ru-RU" sz="1600" dirty="0">
                          <a:solidFill>
                            <a:schemeClr val="bg1"/>
                          </a:solidFill>
                          <a:effectLst>
                            <a:outerShdw blurRad="38100" dist="38100" dir="2700000" algn="tl">
                              <a:srgbClr val="000000">
                                <a:alpha val="43137"/>
                              </a:srgbClr>
                            </a:outerShdw>
                          </a:effectLst>
                        </a:rPr>
                        <a:t>Глубина резания . Частота вращения шпинделя 186 об/мин. Скорость резания 124 м/мин. Подача 0,14 мм/об</a:t>
                      </a: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tc>
                <a:tc>
                  <a:txBody>
                    <a:bodyPr/>
                    <a:lstStyle/>
                    <a:p>
                      <a:pPr algn="just">
                        <a:spcAft>
                          <a:spcPts val="0"/>
                        </a:spcAft>
                      </a:pPr>
                      <a:r>
                        <a:rPr lang="ru-RU" sz="1600" dirty="0">
                          <a:solidFill>
                            <a:schemeClr val="bg1"/>
                          </a:solidFill>
                          <a:effectLst>
                            <a:outerShdw blurRad="38100" dist="38100" dir="2700000" algn="tl">
                              <a:srgbClr val="000000">
                                <a:alpha val="43137"/>
                              </a:srgbClr>
                            </a:outerShdw>
                          </a:effectLst>
                        </a:rPr>
                        <a:t>снятие следов износа</a:t>
                      </a: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tc>
                <a:tc>
                  <a:txBody>
                    <a:bodyPr/>
                    <a:lstStyle/>
                    <a:p>
                      <a:pPr algn="just">
                        <a:spcAft>
                          <a:spcPts val="0"/>
                        </a:spcAft>
                      </a:pPr>
                      <a:r>
                        <a:rPr lang="ru-RU" sz="1600" dirty="0">
                          <a:solidFill>
                            <a:schemeClr val="bg1"/>
                          </a:solidFill>
                          <a:effectLst>
                            <a:outerShdw blurRad="38100" dist="38100" dir="2700000" algn="tl">
                              <a:srgbClr val="000000">
                                <a:alpha val="43137"/>
                              </a:srgbClr>
                            </a:outerShdw>
                          </a:effectLst>
                        </a:rPr>
                        <a:t>визуально</a:t>
                      </a: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643050"/>
            <a:ext cx="8715436" cy="3786214"/>
          </a:xfrm>
        </p:spPr>
        <p:txBody>
          <a:bodyPr>
            <a:noAutofit/>
          </a:bodyPr>
          <a:lstStyle/>
          <a:p>
            <a:pPr marL="0" indent="411480" algn="just">
              <a:spcBef>
                <a:spcPts val="0"/>
              </a:spcBef>
              <a:buFontTx/>
              <a:buChar char="-"/>
            </a:pPr>
            <a:endParaRPr lang="ru-RU" sz="3200" dirty="0" smtClean="0">
              <a:solidFill>
                <a:schemeClr val="accent1">
                  <a:lumMod val="50000"/>
                </a:schemeClr>
              </a:solidFill>
              <a:effectLst>
                <a:outerShdw blurRad="38100" dist="38100" dir="2700000" algn="tl">
                  <a:srgbClr val="000000">
                    <a:alpha val="43137"/>
                  </a:srgbClr>
                </a:outerShdw>
              </a:effectLst>
            </a:endParaRPr>
          </a:p>
          <a:p>
            <a:pPr marL="0" indent="411480" algn="just">
              <a:spcBef>
                <a:spcPts val="0"/>
              </a:spcBef>
              <a:buNone/>
            </a:pPr>
            <a:endParaRPr lang="ru-RU" sz="3200" dirty="0" smtClean="0">
              <a:solidFill>
                <a:schemeClr val="accent1">
                  <a:lumMod val="50000"/>
                </a:schemeClr>
              </a:solidFill>
              <a:effectLst>
                <a:outerShdw blurRad="38100" dist="38100" dir="2700000" algn="tl">
                  <a:srgbClr val="000000">
                    <a:alpha val="43137"/>
                  </a:srgbClr>
                </a:outerShdw>
              </a:effectLst>
            </a:endParaRPr>
          </a:p>
          <a:p>
            <a:pPr marL="0" indent="411480" algn="just">
              <a:spcBef>
                <a:spcPts val="0"/>
              </a:spcBef>
              <a:buNone/>
            </a:pPr>
            <a:endParaRPr lang="ru-RU" sz="3100" dirty="0">
              <a:solidFill>
                <a:schemeClr val="accent1">
                  <a:lumMod val="50000"/>
                </a:schemeClr>
              </a:solidFill>
              <a:effectLst>
                <a:outerShdw blurRad="38100" dist="38100" dir="2700000" algn="tl">
                  <a:srgbClr val="000000">
                    <a:alpha val="43137"/>
                  </a:srgbClr>
                </a:outerShdw>
              </a:effectLst>
            </a:endParaRPr>
          </a:p>
        </p:txBody>
      </p:sp>
      <p:graphicFrame>
        <p:nvGraphicFramePr>
          <p:cNvPr id="4" name="Таблица 3"/>
          <p:cNvGraphicFramePr>
            <a:graphicFrameLocks noGrp="1"/>
          </p:cNvGraphicFramePr>
          <p:nvPr>
            <p:extLst>
              <p:ext uri="{D42A27DB-BD31-4B8C-83A1-F6EECF244321}">
                <p14:modId xmlns:p14="http://schemas.microsoft.com/office/powerpoint/2010/main" val="4242896437"/>
              </p:ext>
            </p:extLst>
          </p:nvPr>
        </p:nvGraphicFramePr>
        <p:xfrm>
          <a:off x="107504" y="116632"/>
          <a:ext cx="8929718" cy="6309360"/>
        </p:xfrm>
        <a:graphic>
          <a:graphicData uri="http://schemas.openxmlformats.org/drawingml/2006/table">
            <a:tbl>
              <a:tblPr firstRow="1" bandRow="1">
                <a:tableStyleId>{5940675A-B579-460E-94D1-54222C63F5DA}</a:tableStyleId>
              </a:tblPr>
              <a:tblGrid>
                <a:gridCol w="1275674"/>
                <a:gridCol w="1224659"/>
                <a:gridCol w="1071570"/>
                <a:gridCol w="1428760"/>
                <a:gridCol w="1377707"/>
                <a:gridCol w="1275674"/>
                <a:gridCol w="1275674"/>
              </a:tblGrid>
              <a:tr h="816613">
                <a:tc>
                  <a:txBody>
                    <a:bodyPr/>
                    <a:lstStyle/>
                    <a:p>
                      <a:pPr algn="ctr">
                        <a:spcAft>
                          <a:spcPts val="0"/>
                        </a:spcAft>
                      </a:pPr>
                      <a:r>
                        <a:rPr lang="ru-RU" sz="1700" dirty="0">
                          <a:solidFill>
                            <a:schemeClr val="bg1"/>
                          </a:solidFill>
                          <a:effectLst>
                            <a:outerShdw blurRad="38100" dist="38100" dir="2700000" algn="tl">
                              <a:srgbClr val="000000">
                                <a:alpha val="43137"/>
                              </a:srgbClr>
                            </a:outerShdw>
                          </a:effectLst>
                        </a:rPr>
                        <a:t>Краткая характеристика дефектов</a:t>
                      </a:r>
                      <a:endParaRPr lang="ru-RU" sz="1700" dirty="0">
                        <a:solidFill>
                          <a:schemeClr val="bg1"/>
                        </a:solidFill>
                        <a:effectLst>
                          <a:outerShdw blurRad="38100" dist="38100" dir="2700000" algn="tl">
                            <a:srgbClr val="000000">
                              <a:alpha val="43137"/>
                            </a:srgbClr>
                          </a:outerShdw>
                        </a:effectLst>
                        <a:latin typeface="Times New Roman"/>
                        <a:ea typeface="Times New Roman"/>
                      </a:endParaRPr>
                    </a:p>
                  </a:txBody>
                  <a:tcPr marL="68580" marR="68580" marT="0" marB="0"/>
                </a:tc>
                <a:tc>
                  <a:txBody>
                    <a:bodyPr/>
                    <a:lstStyle/>
                    <a:p>
                      <a:pPr algn="ctr">
                        <a:spcAft>
                          <a:spcPts val="0"/>
                        </a:spcAft>
                      </a:pPr>
                      <a:r>
                        <a:rPr lang="ru-RU" sz="1700" dirty="0">
                          <a:solidFill>
                            <a:schemeClr val="bg1"/>
                          </a:solidFill>
                          <a:effectLst>
                            <a:outerShdw blurRad="38100" dist="38100" dir="2700000" algn="tl">
                              <a:srgbClr val="000000">
                                <a:alpha val="43137"/>
                              </a:srgbClr>
                            </a:outerShdw>
                          </a:effectLst>
                        </a:rPr>
                        <a:t>технология ремонта</a:t>
                      </a:r>
                      <a:endParaRPr lang="ru-RU" sz="1700" dirty="0">
                        <a:solidFill>
                          <a:schemeClr val="bg1"/>
                        </a:solidFill>
                        <a:effectLst>
                          <a:outerShdw blurRad="38100" dist="38100" dir="2700000" algn="tl">
                            <a:srgbClr val="000000">
                              <a:alpha val="43137"/>
                            </a:srgbClr>
                          </a:outerShdw>
                        </a:effectLst>
                        <a:latin typeface="Times New Roman"/>
                        <a:ea typeface="Times New Roman"/>
                      </a:endParaRPr>
                    </a:p>
                  </a:txBody>
                  <a:tcPr marL="68580" marR="68580" marT="0" marB="0"/>
                </a:tc>
                <a:tc>
                  <a:txBody>
                    <a:bodyPr/>
                    <a:lstStyle/>
                    <a:p>
                      <a:pPr algn="ctr">
                        <a:spcAft>
                          <a:spcPts val="0"/>
                        </a:spcAft>
                      </a:pPr>
                      <a:r>
                        <a:rPr lang="ru-RU" sz="1700" dirty="0">
                          <a:solidFill>
                            <a:schemeClr val="bg1"/>
                          </a:solidFill>
                          <a:effectLst>
                            <a:outerShdw blurRad="38100" dist="38100" dir="2700000" algn="tl">
                              <a:srgbClr val="000000">
                                <a:alpha val="43137"/>
                              </a:srgbClr>
                            </a:outerShdw>
                          </a:effectLst>
                        </a:rPr>
                        <a:t>эскиз операций</a:t>
                      </a:r>
                      <a:endParaRPr lang="ru-RU" sz="1700" dirty="0">
                        <a:solidFill>
                          <a:schemeClr val="bg1"/>
                        </a:solidFill>
                        <a:effectLst>
                          <a:outerShdw blurRad="38100" dist="38100" dir="2700000" algn="tl">
                            <a:srgbClr val="000000">
                              <a:alpha val="43137"/>
                            </a:srgbClr>
                          </a:outerShdw>
                        </a:effectLst>
                        <a:latin typeface="Times New Roman"/>
                        <a:ea typeface="Times New Roman"/>
                      </a:endParaRPr>
                    </a:p>
                  </a:txBody>
                  <a:tcPr marL="68580" marR="68580" marT="0" marB="0"/>
                </a:tc>
                <a:tc>
                  <a:txBody>
                    <a:bodyPr/>
                    <a:lstStyle/>
                    <a:p>
                      <a:pPr algn="ctr">
                        <a:spcAft>
                          <a:spcPts val="0"/>
                        </a:spcAft>
                      </a:pPr>
                      <a:r>
                        <a:rPr lang="ru-RU" sz="1700" dirty="0">
                          <a:solidFill>
                            <a:schemeClr val="bg1"/>
                          </a:solidFill>
                          <a:effectLst>
                            <a:outerShdw blurRad="38100" dist="38100" dir="2700000" algn="tl">
                              <a:srgbClr val="000000">
                                <a:alpha val="43137"/>
                              </a:srgbClr>
                            </a:outerShdw>
                          </a:effectLst>
                        </a:rPr>
                        <a:t>оборудование, приспособления, инструменты</a:t>
                      </a:r>
                      <a:endParaRPr lang="ru-RU" sz="1700" dirty="0">
                        <a:solidFill>
                          <a:schemeClr val="bg1"/>
                        </a:solidFill>
                        <a:effectLst>
                          <a:outerShdw blurRad="38100" dist="38100" dir="2700000" algn="tl">
                            <a:srgbClr val="000000">
                              <a:alpha val="43137"/>
                            </a:srgbClr>
                          </a:outerShdw>
                        </a:effectLst>
                        <a:latin typeface="Times New Roman"/>
                        <a:ea typeface="Times New Roman"/>
                      </a:endParaRPr>
                    </a:p>
                  </a:txBody>
                  <a:tcPr marL="68580" marR="68580" marT="0" marB="0"/>
                </a:tc>
                <a:tc>
                  <a:txBody>
                    <a:bodyPr/>
                    <a:lstStyle/>
                    <a:p>
                      <a:pPr algn="ctr">
                        <a:spcAft>
                          <a:spcPts val="0"/>
                        </a:spcAft>
                      </a:pPr>
                      <a:r>
                        <a:rPr lang="ru-RU" sz="1700" dirty="0">
                          <a:solidFill>
                            <a:schemeClr val="bg1"/>
                          </a:solidFill>
                          <a:effectLst>
                            <a:outerShdw blurRad="38100" dist="38100" dir="2700000" algn="tl">
                              <a:srgbClr val="000000">
                                <a:alpha val="43137"/>
                              </a:srgbClr>
                            </a:outerShdw>
                          </a:effectLst>
                        </a:rPr>
                        <a:t>режим</a:t>
                      </a:r>
                      <a:endParaRPr lang="ru-RU" sz="1700" dirty="0">
                        <a:solidFill>
                          <a:schemeClr val="bg1"/>
                        </a:solidFill>
                        <a:effectLst>
                          <a:outerShdw blurRad="38100" dist="38100" dir="2700000" algn="tl">
                            <a:srgbClr val="000000">
                              <a:alpha val="43137"/>
                            </a:srgbClr>
                          </a:outerShdw>
                        </a:effectLst>
                        <a:latin typeface="Times New Roman"/>
                        <a:ea typeface="Times New Roman"/>
                      </a:endParaRPr>
                    </a:p>
                  </a:txBody>
                  <a:tcPr marL="68580" marR="68580" marT="0" marB="0"/>
                </a:tc>
                <a:tc>
                  <a:txBody>
                    <a:bodyPr/>
                    <a:lstStyle/>
                    <a:p>
                      <a:pPr algn="ctr">
                        <a:spcAft>
                          <a:spcPts val="0"/>
                        </a:spcAft>
                      </a:pPr>
                      <a:r>
                        <a:rPr lang="ru-RU" sz="1700" dirty="0">
                          <a:solidFill>
                            <a:schemeClr val="bg1"/>
                          </a:solidFill>
                          <a:effectLst>
                            <a:outerShdw blurRad="38100" dist="38100" dir="2700000" algn="tl">
                              <a:srgbClr val="000000">
                                <a:alpha val="43137"/>
                              </a:srgbClr>
                            </a:outerShdw>
                          </a:effectLst>
                        </a:rPr>
                        <a:t>технические условия</a:t>
                      </a:r>
                      <a:endParaRPr lang="ru-RU" sz="1700" dirty="0">
                        <a:solidFill>
                          <a:schemeClr val="bg1"/>
                        </a:solidFill>
                        <a:effectLst>
                          <a:outerShdw blurRad="38100" dist="38100" dir="2700000" algn="tl">
                            <a:srgbClr val="000000">
                              <a:alpha val="43137"/>
                            </a:srgbClr>
                          </a:outerShdw>
                        </a:effectLst>
                        <a:latin typeface="Times New Roman"/>
                        <a:ea typeface="Times New Roman"/>
                      </a:endParaRPr>
                    </a:p>
                  </a:txBody>
                  <a:tcPr marL="68580" marR="68580" marT="0" marB="0"/>
                </a:tc>
                <a:tc>
                  <a:txBody>
                    <a:bodyPr/>
                    <a:lstStyle/>
                    <a:p>
                      <a:pPr algn="ctr">
                        <a:spcAft>
                          <a:spcPts val="0"/>
                        </a:spcAft>
                      </a:pPr>
                      <a:r>
                        <a:rPr lang="ru-RU" sz="1700" dirty="0">
                          <a:solidFill>
                            <a:schemeClr val="bg1"/>
                          </a:solidFill>
                          <a:effectLst>
                            <a:outerShdw blurRad="38100" dist="38100" dir="2700000" algn="tl">
                              <a:srgbClr val="000000">
                                <a:alpha val="43137"/>
                              </a:srgbClr>
                            </a:outerShdw>
                          </a:effectLst>
                        </a:rPr>
                        <a:t>способ контроля, приспособления и </a:t>
                      </a:r>
                      <a:r>
                        <a:rPr lang="ru-RU" sz="1700" dirty="0" smtClean="0">
                          <a:solidFill>
                            <a:schemeClr val="bg1"/>
                          </a:solidFill>
                          <a:effectLst>
                            <a:outerShdw blurRad="38100" dist="38100" dir="2700000" algn="tl">
                              <a:srgbClr val="000000">
                                <a:alpha val="43137"/>
                              </a:srgbClr>
                            </a:outerShdw>
                          </a:effectLst>
                        </a:rPr>
                        <a:t>инструмент</a:t>
                      </a:r>
                      <a:endParaRPr lang="ru-RU" sz="1700" dirty="0">
                        <a:solidFill>
                          <a:schemeClr val="bg1"/>
                        </a:solidFill>
                        <a:effectLst>
                          <a:outerShdw blurRad="38100" dist="38100" dir="2700000" algn="tl">
                            <a:srgbClr val="000000">
                              <a:alpha val="43137"/>
                            </a:srgbClr>
                          </a:outerShdw>
                        </a:effectLst>
                        <a:latin typeface="Times New Roman"/>
                        <a:ea typeface="Times New Roman"/>
                      </a:endParaRPr>
                    </a:p>
                  </a:txBody>
                  <a:tcPr marL="68580" marR="68580" marT="0" marB="0"/>
                </a:tc>
              </a:tr>
              <a:tr h="190543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700" dirty="0" smtClean="0">
                          <a:solidFill>
                            <a:schemeClr val="bg1"/>
                          </a:solidFill>
                          <a:effectLst>
                            <a:outerShdw blurRad="38100" dist="38100" dir="2700000" algn="tl">
                              <a:srgbClr val="000000">
                                <a:alpha val="43137"/>
                              </a:srgbClr>
                            </a:outerShdw>
                          </a:effectLst>
                          <a:latin typeface="+mn-lt"/>
                          <a:ea typeface="Times New Roman"/>
                        </a:rPr>
                        <a:t>1 </a:t>
                      </a:r>
                      <a:r>
                        <a:rPr lang="ru-RU" sz="1800" dirty="0" smtClean="0">
                          <a:solidFill>
                            <a:schemeClr val="bg1"/>
                          </a:solidFill>
                          <a:effectLst>
                            <a:outerShdw blurRad="38100" dist="38100" dir="2700000" algn="tl">
                              <a:srgbClr val="000000">
                                <a:alpha val="43137"/>
                              </a:srgbClr>
                            </a:outerShdw>
                          </a:effectLst>
                          <a:latin typeface="+mn-lt"/>
                        </a:rPr>
                        <a:t>Механический износ шейки вала</a:t>
                      </a:r>
                      <a:endParaRPr lang="ru-RU" sz="1800" dirty="0" smtClean="0">
                        <a:solidFill>
                          <a:schemeClr val="bg1"/>
                        </a:solidFill>
                        <a:effectLst>
                          <a:outerShdw blurRad="38100" dist="38100" dir="2700000" algn="tl">
                            <a:srgbClr val="000000">
                              <a:alpha val="43137"/>
                            </a:srgbClr>
                          </a:outerShdw>
                        </a:effectLst>
                        <a:latin typeface="+mn-lt"/>
                        <a:ea typeface="Times New Roman"/>
                      </a:endParaRPr>
                    </a:p>
                    <a:p>
                      <a:pPr algn="just">
                        <a:spcAft>
                          <a:spcPts val="0"/>
                        </a:spcAft>
                      </a:pPr>
                      <a:endParaRPr lang="ru-RU" sz="17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tc>
                <a:tc>
                  <a:txBody>
                    <a:bodyPr/>
                    <a:lstStyle/>
                    <a:p>
                      <a:pPr algn="just">
                        <a:spcAft>
                          <a:spcPts val="0"/>
                        </a:spcAft>
                      </a:pPr>
                      <a:r>
                        <a:rPr lang="ru-RU" sz="1700" dirty="0">
                          <a:solidFill>
                            <a:schemeClr val="bg1"/>
                          </a:solidFill>
                          <a:effectLst>
                            <a:outerShdw blurRad="38100" dist="38100" dir="2700000" algn="tl">
                              <a:srgbClr val="000000">
                                <a:alpha val="43137"/>
                              </a:srgbClr>
                            </a:outerShdw>
                          </a:effectLst>
                        </a:rPr>
                        <a:t>Наплавка</a:t>
                      </a:r>
                      <a:endParaRPr lang="ru-RU" sz="17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tc>
                <a:tc>
                  <a:txBody>
                    <a:bodyPr/>
                    <a:lstStyle/>
                    <a:p>
                      <a:pPr algn="just">
                        <a:spcAft>
                          <a:spcPts val="0"/>
                        </a:spcAft>
                      </a:pPr>
                      <a:endParaRPr lang="ru-RU" sz="17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tc>
                <a:tc>
                  <a:txBody>
                    <a:bodyPr/>
                    <a:lstStyle/>
                    <a:p>
                      <a:pPr algn="just">
                        <a:spcAft>
                          <a:spcPts val="0"/>
                        </a:spcAft>
                      </a:pPr>
                      <a:r>
                        <a:rPr lang="ru-RU" sz="1700" dirty="0">
                          <a:solidFill>
                            <a:schemeClr val="bg1"/>
                          </a:solidFill>
                          <a:effectLst>
                            <a:outerShdw blurRad="38100" dist="38100" dir="2700000" algn="tl">
                              <a:srgbClr val="000000">
                                <a:alpha val="43137"/>
                              </a:srgbClr>
                            </a:outerShdw>
                          </a:effectLst>
                        </a:rPr>
                        <a:t>ручная электродуговая сварка, держатель А792, преобразователь</a:t>
                      </a:r>
                      <a:endParaRPr lang="ru-RU" sz="17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tc>
                <a:tc>
                  <a:txBody>
                    <a:bodyPr/>
                    <a:lstStyle/>
                    <a:p>
                      <a:pPr algn="just">
                        <a:spcBef>
                          <a:spcPts val="600"/>
                        </a:spcBef>
                        <a:spcAft>
                          <a:spcPts val="0"/>
                        </a:spcAft>
                      </a:pPr>
                      <a:r>
                        <a:rPr lang="ru-RU" sz="1700" dirty="0">
                          <a:solidFill>
                            <a:schemeClr val="bg1"/>
                          </a:solidFill>
                          <a:effectLst>
                            <a:outerShdw blurRad="38100" dist="38100" dir="2700000" algn="tl">
                              <a:srgbClr val="000000">
                                <a:alpha val="43137"/>
                              </a:srgbClr>
                            </a:outerShdw>
                          </a:effectLst>
                        </a:rPr>
                        <a:t>Диаметр электрода , сила тока 250А, напряжение </a:t>
                      </a:r>
                      <a:r>
                        <a:rPr lang="en-US" sz="1700" dirty="0">
                          <a:solidFill>
                            <a:schemeClr val="bg1"/>
                          </a:solidFill>
                          <a:effectLst>
                            <a:outerShdw blurRad="38100" dist="38100" dir="2700000" algn="tl">
                              <a:srgbClr val="000000">
                                <a:alpha val="43137"/>
                              </a:srgbClr>
                            </a:outerShdw>
                          </a:effectLst>
                        </a:rPr>
                        <a:t>U</a:t>
                      </a:r>
                      <a:r>
                        <a:rPr lang="ru-RU" sz="1700" dirty="0">
                          <a:solidFill>
                            <a:schemeClr val="bg1"/>
                          </a:solidFill>
                          <a:effectLst>
                            <a:outerShdw blurRad="38100" dist="38100" dir="2700000" algn="tl">
                              <a:srgbClr val="000000">
                                <a:alpha val="43137"/>
                              </a:srgbClr>
                            </a:outerShdw>
                          </a:effectLst>
                        </a:rPr>
                        <a:t> = 12-15 В., скорость наплавки 0,3 м/мин</a:t>
                      </a:r>
                      <a:endParaRPr lang="ru-RU" sz="17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tc>
                <a:tc>
                  <a:txBody>
                    <a:bodyPr/>
                    <a:lstStyle/>
                    <a:p>
                      <a:pPr algn="just">
                        <a:spcAft>
                          <a:spcPts val="0"/>
                        </a:spcAft>
                      </a:pPr>
                      <a:r>
                        <a:rPr lang="ru-RU" sz="1700" dirty="0">
                          <a:solidFill>
                            <a:schemeClr val="bg1"/>
                          </a:solidFill>
                          <a:effectLst>
                            <a:outerShdw blurRad="38100" dist="38100" dir="2700000" algn="tl">
                              <a:srgbClr val="000000">
                                <a:alpha val="43137"/>
                              </a:srgbClr>
                            </a:outerShdw>
                          </a:effectLst>
                        </a:rPr>
                        <a:t>-</a:t>
                      </a:r>
                      <a:endParaRPr lang="ru-RU" sz="17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tc>
                <a:tc>
                  <a:txBody>
                    <a:bodyPr/>
                    <a:lstStyle/>
                    <a:p>
                      <a:pPr algn="just">
                        <a:spcAft>
                          <a:spcPts val="0"/>
                        </a:spcAft>
                      </a:pPr>
                      <a:r>
                        <a:rPr lang="ru-RU" sz="1700" dirty="0" smtClean="0">
                          <a:solidFill>
                            <a:schemeClr val="bg1"/>
                          </a:solidFill>
                          <a:effectLst>
                            <a:outerShdw blurRad="38100" dist="38100" dir="2700000" algn="tl">
                              <a:srgbClr val="000000">
                                <a:alpha val="43137"/>
                              </a:srgbClr>
                            </a:outerShdw>
                          </a:effectLst>
                        </a:rPr>
                        <a:t>Шаблон</a:t>
                      </a:r>
                      <a:endParaRPr lang="ru-RU" sz="17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tc>
              </a:tr>
              <a:tr h="1905431">
                <a:tc>
                  <a:txBody>
                    <a:bodyPr/>
                    <a:lstStyle/>
                    <a:p>
                      <a:pPr algn="just">
                        <a:spcAft>
                          <a:spcPts val="0"/>
                        </a:spcAft>
                      </a:pP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tc>
                <a:tc>
                  <a:txBody>
                    <a:bodyPr/>
                    <a:lstStyle/>
                    <a:p>
                      <a:pPr algn="just">
                        <a:spcAft>
                          <a:spcPts val="0"/>
                        </a:spcAft>
                      </a:pPr>
                      <a:r>
                        <a:rPr lang="ru-RU" sz="1600" dirty="0">
                          <a:solidFill>
                            <a:schemeClr val="bg1"/>
                          </a:solidFill>
                          <a:effectLst>
                            <a:outerShdw blurRad="38100" dist="38100" dir="2700000" algn="tl">
                              <a:srgbClr val="000000">
                                <a:alpha val="43137"/>
                              </a:srgbClr>
                            </a:outerShdw>
                          </a:effectLst>
                          <a:latin typeface="+mn-lt"/>
                        </a:rPr>
                        <a:t>проточка </a:t>
                      </a:r>
                      <a:endParaRPr lang="ru-RU" sz="1600" dirty="0" smtClean="0">
                        <a:solidFill>
                          <a:schemeClr val="bg1"/>
                        </a:solidFill>
                        <a:effectLst>
                          <a:outerShdw blurRad="38100" dist="38100" dir="2700000" algn="tl">
                            <a:srgbClr val="000000">
                              <a:alpha val="43137"/>
                            </a:srgbClr>
                          </a:outerShdw>
                        </a:effectLst>
                        <a:latin typeface="+mn-lt"/>
                      </a:endParaRPr>
                    </a:p>
                    <a:p>
                      <a:pPr algn="just">
                        <a:spcAft>
                          <a:spcPts val="0"/>
                        </a:spcAft>
                      </a:pPr>
                      <a:r>
                        <a:rPr lang="ru-RU" sz="1600" dirty="0" smtClean="0">
                          <a:solidFill>
                            <a:schemeClr val="bg1"/>
                          </a:solidFill>
                          <a:effectLst>
                            <a:outerShdw blurRad="38100" dist="38100" dir="2700000" algn="tl">
                              <a:srgbClr val="000000">
                                <a:alpha val="43137"/>
                              </a:srgbClr>
                            </a:outerShdw>
                          </a:effectLst>
                          <a:latin typeface="+mn-lt"/>
                        </a:rPr>
                        <a:t>в </a:t>
                      </a:r>
                      <a:r>
                        <a:rPr lang="ru-RU" sz="1600" dirty="0">
                          <a:solidFill>
                            <a:schemeClr val="bg1"/>
                          </a:solidFill>
                          <a:effectLst>
                            <a:outerShdw blurRad="38100" dist="38100" dir="2700000" algn="tl">
                              <a:srgbClr val="000000">
                                <a:alpha val="43137"/>
                              </a:srgbClr>
                            </a:outerShdw>
                          </a:effectLst>
                          <a:latin typeface="+mn-lt"/>
                        </a:rPr>
                        <a:t>размеры</a:t>
                      </a: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tc>
                <a:tc>
                  <a:txBody>
                    <a:bodyPr/>
                    <a:lstStyle/>
                    <a:p>
                      <a:pPr algn="just">
                        <a:spcAft>
                          <a:spcPts val="0"/>
                        </a:spcAft>
                      </a:pP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tc>
                <a:tc>
                  <a:txBody>
                    <a:bodyPr/>
                    <a:lstStyle/>
                    <a:p>
                      <a:pPr algn="just">
                        <a:spcAft>
                          <a:spcPts val="0"/>
                        </a:spcAft>
                      </a:pPr>
                      <a:r>
                        <a:rPr lang="ru-RU" sz="1600" dirty="0">
                          <a:solidFill>
                            <a:schemeClr val="bg1"/>
                          </a:solidFill>
                          <a:effectLst>
                            <a:outerShdw blurRad="38100" dist="38100" dir="2700000" algn="tl">
                              <a:srgbClr val="000000">
                                <a:alpha val="43137"/>
                              </a:srgbClr>
                            </a:outerShdw>
                          </a:effectLst>
                          <a:latin typeface="+mn-lt"/>
                        </a:rPr>
                        <a:t>Токарный станок </a:t>
                      </a:r>
                    </a:p>
                    <a:p>
                      <a:pPr algn="just">
                        <a:spcAft>
                          <a:spcPts val="0"/>
                        </a:spcAft>
                      </a:pPr>
                      <a:r>
                        <a:rPr lang="ru-RU" sz="1600" dirty="0">
                          <a:solidFill>
                            <a:schemeClr val="bg1"/>
                          </a:solidFill>
                          <a:effectLst>
                            <a:outerShdw blurRad="38100" dist="38100" dir="2700000" algn="tl">
                              <a:srgbClr val="000000">
                                <a:alpha val="43137"/>
                              </a:srgbClr>
                            </a:outerShdw>
                          </a:effectLst>
                          <a:latin typeface="+mn-lt"/>
                        </a:rPr>
                        <a:t>1А660, Проходной резец Т5К6, патрон токарный поводковый</a:t>
                      </a: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tc>
                <a:tc>
                  <a:txBody>
                    <a:bodyPr/>
                    <a:lstStyle/>
                    <a:p>
                      <a:pPr algn="just">
                        <a:spcAft>
                          <a:spcPts val="0"/>
                        </a:spcAft>
                      </a:pPr>
                      <a:r>
                        <a:rPr lang="ru-RU" sz="1600" dirty="0">
                          <a:solidFill>
                            <a:schemeClr val="bg1"/>
                          </a:solidFill>
                          <a:effectLst>
                            <a:outerShdw blurRad="38100" dist="38100" dir="2700000" algn="tl">
                              <a:srgbClr val="000000">
                                <a:alpha val="43137"/>
                              </a:srgbClr>
                            </a:outerShdw>
                          </a:effectLst>
                          <a:latin typeface="+mn-lt"/>
                        </a:rPr>
                        <a:t>Глубина резания . Частота вращения шпинделя 186 об/мин. Скорость резания 124 м/мин. Подача 0,14 мм/об</a:t>
                      </a: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tc>
                <a:tc>
                  <a:txBody>
                    <a:bodyPr/>
                    <a:lstStyle/>
                    <a:p>
                      <a:pPr algn="just">
                        <a:spcAft>
                          <a:spcPts val="0"/>
                        </a:spcAft>
                      </a:pP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tc>
                <a:tc>
                  <a:txBody>
                    <a:bodyPr/>
                    <a:lstStyle/>
                    <a:p>
                      <a:pPr algn="just">
                        <a:spcAft>
                          <a:spcPts val="0"/>
                        </a:spcAft>
                      </a:pPr>
                      <a:r>
                        <a:rPr lang="ru-RU" sz="1600" dirty="0">
                          <a:solidFill>
                            <a:schemeClr val="bg1"/>
                          </a:solidFill>
                          <a:effectLst>
                            <a:outerShdw blurRad="38100" dist="38100" dir="2700000" algn="tl">
                              <a:srgbClr val="000000">
                                <a:alpha val="43137"/>
                              </a:srgbClr>
                            </a:outerShdw>
                          </a:effectLst>
                          <a:latin typeface="+mn-lt"/>
                        </a:rPr>
                        <a:t>Штангенциркуль</a:t>
                      </a:r>
                    </a:p>
                    <a:p>
                      <a:pPr algn="just">
                        <a:spcAft>
                          <a:spcPts val="0"/>
                        </a:spcAft>
                      </a:pPr>
                      <a:r>
                        <a:rPr lang="ru-RU" sz="1600" dirty="0" smtClean="0">
                          <a:solidFill>
                            <a:schemeClr val="bg1"/>
                          </a:solidFill>
                          <a:effectLst>
                            <a:outerShdw blurRad="38100" dist="38100" dir="2700000" algn="tl">
                              <a:srgbClr val="000000">
                                <a:alpha val="43137"/>
                              </a:srgbClr>
                            </a:outerShdw>
                          </a:effectLst>
                          <a:latin typeface="+mn-lt"/>
                        </a:rPr>
                        <a:t>0- 160</a:t>
                      </a:r>
                      <a:endParaRPr lang="ru-RU" sz="1600" dirty="0">
                        <a:solidFill>
                          <a:schemeClr val="bg1"/>
                        </a:solidFill>
                        <a:effectLst>
                          <a:outerShdw blurRad="38100" dist="38100" dir="2700000" algn="tl">
                            <a:srgbClr val="000000">
                              <a:alpha val="43137"/>
                            </a:srgbClr>
                          </a:outerShdw>
                        </a:effectLst>
                        <a:latin typeface="+mn-lt"/>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380</TotalTime>
  <Words>2867</Words>
  <Application>Microsoft Office PowerPoint</Application>
  <PresentationFormat>Экран (4:3)</PresentationFormat>
  <Paragraphs>281</Paragraphs>
  <Slides>41</Slides>
  <Notes>38</Notes>
  <HiddenSlides>0</HiddenSlides>
  <MMClips>0</MMClips>
  <ScaleCrop>false</ScaleCrop>
  <HeadingPairs>
    <vt:vector size="4" baseType="variant">
      <vt:variant>
        <vt:lpstr>Тема</vt:lpstr>
      </vt:variant>
      <vt:variant>
        <vt:i4>1</vt:i4>
      </vt:variant>
      <vt:variant>
        <vt:lpstr>Заголовки слайдов</vt:lpstr>
      </vt:variant>
      <vt:variant>
        <vt:i4>41</vt:i4>
      </vt:variant>
    </vt:vector>
  </HeadingPairs>
  <TitlesOfParts>
    <vt:vector size="42" baseType="lpstr">
      <vt:lpstr>Апекс</vt:lpstr>
      <vt:lpstr>Восстановление деталей в процессе ремонта машин</vt:lpstr>
      <vt:lpstr>Технологии восстановления</vt:lpstr>
      <vt:lpstr>Презентация PowerPoint</vt:lpstr>
      <vt:lpstr>Презентация PowerPoint</vt:lpstr>
      <vt:lpstr>Нормативно-техническая документация ремонта</vt:lpstr>
      <vt:lpstr>Презентация PowerPoint</vt:lpstr>
      <vt:lpstr>Презентация PowerPoint</vt:lpstr>
      <vt:lpstr>Презентация PowerPoint</vt:lpstr>
      <vt:lpstr>Презентация PowerPoint</vt:lpstr>
      <vt:lpstr>Презентация PowerPoint</vt:lpstr>
      <vt:lpstr> Выбор способа восстановления изношенных деталей</vt:lpstr>
      <vt:lpstr>Презентация PowerPoint</vt:lpstr>
      <vt:lpstr>Презентация PowerPoint</vt:lpstr>
      <vt:lpstr>Механическая обработка</vt:lpstr>
      <vt:lpstr>Презентация PowerPoint</vt:lpstr>
      <vt:lpstr>Презентация PowerPoint</vt:lpstr>
      <vt:lpstr>Восстановление деталей пластическим деформированием</vt:lpstr>
      <vt:lpstr>Дефекты типовых деталей машин</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Восстановление изношенных деталей</dc:title>
  <dc:creator>XTreme</dc:creator>
  <cp:lastModifiedBy>Пользователь Windows</cp:lastModifiedBy>
  <cp:revision>45</cp:revision>
  <dcterms:created xsi:type="dcterms:W3CDTF">2012-04-22T04:26:12Z</dcterms:created>
  <dcterms:modified xsi:type="dcterms:W3CDTF">2022-12-18T10:00:50Z</dcterms:modified>
</cp:coreProperties>
</file>