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9" r:id="rId22"/>
    <p:sldId id="280" r:id="rId23"/>
    <p:sldId id="281" r:id="rId24"/>
    <p:sldId id="277" r:id="rId25"/>
    <p:sldId id="275" r:id="rId26"/>
    <p:sldId id="276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3F06"/>
    <a:srgbClr val="803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90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8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7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7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6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28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76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82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2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0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17FB5-5CC5-465D-A41C-AFDEEF083C83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BCC5-C7A1-4E7E-8593-A3B7DDC08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80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монтажных работ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843F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 – лекция к занятию 3</a:t>
            </a:r>
            <a:endParaRPr lang="ru-RU" sz="2600" b="1" dirty="0">
              <a:solidFill>
                <a:srgbClr val="843F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8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подготовительным работам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относятся: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монтажной площадки к работам;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к работе и установка в исходное положение монтажного крана;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монтажную площадку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монтажных узлов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деталей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агрегата, инструмент, такелаж и приспособления.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укладка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монтируемого оборудования 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исходное положение перед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подъемом.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монтажной площадки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начинается с ее очистки от строительного мусора и планировки в соответствии с ППР. Заблаговременно площадку оборудуют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0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временными фундаментами под монтажные приспособления, рельсовыми и безрельсовыми подъездными путями, переездами, переходами и лестницами;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сооружают на ней производственные и бытовые здания или доставляют бригадные вагончики, в которых хранят инструмент, такелажное оборудование и материалы;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 прокладывают инженерные сети, устраивают освещение рабочих мест;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оснащают подъемно-транспортными и другими механизмами, приспособлениями, инструментами и материалами.</a:t>
            </a:r>
          </a:p>
        </p:txBody>
      </p:sp>
    </p:spTree>
    <p:extLst>
      <p:ext uri="{BB962C8B-B14F-4D97-AF65-F5344CB8AC3E}">
        <p14:creationId xmlns:p14="http://schemas.microsoft.com/office/powerpoint/2010/main" val="285939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 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монтажным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следующие работы: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фундаментов и приемка их под монтаж;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фундаментных болтов и закладных частей;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комплектности оборудования и приемка его в монтаж;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разборка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оборудования, его очистка от консервирующей смазки, промывка, осмотр частей и их смазывание;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укрупнительная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сборка оборудования, поставляемого частями;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перемещение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или его узлов и деталей в пределах монтажной зоны и установка в проектное положение (основные такелажные работы);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установка прокладок, монтажных клиньев;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982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480720"/>
          </a:xfrm>
        </p:spPr>
        <p:txBody>
          <a:bodyPr>
            <a:noAutofit/>
          </a:bodyPr>
          <a:lstStyle/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выверка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крепление к фундаментам;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сборка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установка входящих в состав поставки оборудования металлических конструкций, трубопроводов, арматуры, вентиляторов, насосов, питателей, контрольно-измерительной и пускорегулирующей аппаратуры, ограждений, систем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пневмогидроуправления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централизованной смазки;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заправка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смазочными материалами и заливка охлаждающих составов. Соответственно, указанные работы входят в состав основных технологических процессов монтажа.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монтажных работ </a:t>
            </a:r>
            <a:r>
              <a:rPr lang="ru-RU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ведущими технологическими процессами</a:t>
            </a:r>
            <a:r>
              <a:rPr lang="ru-RU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сборка оборудования и узлов, установка их в проектное положение с требуемой точностью и последующее закрепление на фундаментах.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0662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364088"/>
          </a:xfrm>
        </p:spPr>
        <p:txBody>
          <a:bodyPr>
            <a:noAutofit/>
          </a:bodyPr>
          <a:lstStyle/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во многом определяют качество монтажа машин и агрегатов, стабильность их проектного положения в технологических линиях и установках, а также надежность при эксплуатации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такелажным работам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горизонтальное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вертикальное и наклонное перемещение оборудования,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монтажной площадке;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снятие и передвижка такелажных средств (монтажных мачт, порталов,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шеверов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монтажных лебедок и т.п.).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Такелажные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производятся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монтажной зоны, относятся к основным, а выполняемые вне ее — к подготовительным технологическим процессам монтажа.</a:t>
            </a:r>
          </a:p>
        </p:txBody>
      </p:sp>
    </p:spTree>
    <p:extLst>
      <p:ext uri="{BB962C8B-B14F-4D97-AF65-F5344CB8AC3E}">
        <p14:creationId xmlns:p14="http://schemas.microsoft.com/office/powerpoint/2010/main" val="2794069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364088"/>
          </a:xfrm>
        </p:spPr>
        <p:txBody>
          <a:bodyPr>
            <a:noAutofit/>
          </a:bodyPr>
          <a:lstStyle/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испытанию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комплексному опробованию оборудования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работы,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обеспечивают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соответствия техническим условиям смонтированного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оборудования. Включают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себя: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проверку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герметичность и прочность, точности установки узлов и деталей,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испытания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оборудования на холостом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ходу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испытание работы оборудования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под нагрузкой,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приработку узлов оборудования. 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состоят в подготовке 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испытаний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механизмов, машин, аппаратов и трубопроводов, а также в их комплексном опробовании в составе технологических линий.</a:t>
            </a:r>
          </a:p>
        </p:txBody>
      </p:sp>
    </p:spTree>
    <p:extLst>
      <p:ext uri="{BB962C8B-B14F-4D97-AF65-F5344CB8AC3E}">
        <p14:creationId xmlns:p14="http://schemas.microsoft.com/office/powerpoint/2010/main" val="186359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364088"/>
          </a:xfrm>
        </p:spPr>
        <p:txBody>
          <a:bodyPr>
            <a:noAutofit/>
          </a:bodyPr>
          <a:lstStyle/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производятся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основных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работ.</a:t>
            </a: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заключительным работам относятся: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Вывозка с монтажной площадки грузоподъемных механизмов, такелажной оснастки, инструментов, приспособлений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Уборка строительного мусора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457200" algn="just" fontAlgn="base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лагоустройство территории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872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26753"/>
              </p:ext>
            </p:extLst>
          </p:nvPr>
        </p:nvGraphicFramePr>
        <p:xfrm>
          <a:off x="-1" y="0"/>
          <a:ext cx="9144002" cy="68580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9701"/>
                <a:gridCol w="1954987"/>
                <a:gridCol w="1223056"/>
                <a:gridCol w="1223056"/>
                <a:gridCol w="1223056"/>
                <a:gridCol w="734525"/>
                <a:gridCol w="1345621"/>
              </a:tblGrid>
              <a:tr h="60490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работ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и режимы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инструменты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 условия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</a:tr>
              <a:tr h="549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ние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 - во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Наимено-вание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 - во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1706"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тельные работы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Разработка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монтажной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документации</a:t>
                      </a:r>
                    </a:p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Подготовка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монтажной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площадки</a:t>
                      </a:r>
                    </a:p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Доставка на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монтажную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площадку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оборудования и его узлов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Кран стреловой, погрузчик,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грузовой автомобиль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щебень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7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Ровное, твердое покрытие площадки.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ность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оборудования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</a:tr>
              <a:tr h="2851706"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Монтажные  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Установка опорной рамы</a:t>
                      </a:r>
                    </a:p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,,,,,,,</a:t>
                      </a:r>
                    </a:p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Сборочные работы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Кран мостовой, стропы, гаечные ключи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Промывочная жидкость,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Металлические щетки, ветошь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771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85748"/>
              </p:ext>
            </p:extLst>
          </p:nvPr>
        </p:nvGraphicFramePr>
        <p:xfrm>
          <a:off x="-1" y="0"/>
          <a:ext cx="9144002" cy="5699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9701"/>
                <a:gridCol w="1954987"/>
                <a:gridCol w="1223056"/>
                <a:gridCol w="746345"/>
                <a:gridCol w="1368152"/>
                <a:gridCol w="792088"/>
                <a:gridCol w="1619673"/>
              </a:tblGrid>
              <a:tr h="3089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работ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и режимы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инструменты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 условия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</a:tr>
              <a:tr h="280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ние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 - во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Наимено-вание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 - во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282"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Испытание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Пробный пуск, проверка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механизмов</a:t>
                      </a:r>
                    </a:p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Холостая обкатка</a:t>
                      </a:r>
                    </a:p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Испытание под нагрузкой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визуально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</a:t>
                      </a:r>
                      <a:endParaRPr lang="ru-RU" sz="17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посторонних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шумов, работа в соответствии с требованиями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</a:tr>
              <a:tr h="926990"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Заключитель-ные</a:t>
                      </a: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1.Убрать инструменты</a:t>
                      </a:r>
                    </a:p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2.Вывезти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монтажной площадки грузоподъемные механизмы, инструменты, приспособления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3.Убрать строительный мусор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 транспорт, кран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325" marR="373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833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54461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Производственно-технологическую комплектацию объекта оборудованием, основными и вспомогательными материалами, монтажными заготовками, монтажными механизмами, приспособлениями и инструментами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производят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спецификаций, входящих в состав ППР, в строгом соответствии с установленными сроками ввода производственных мощностей и объектов строительства, технологической последовательностью и утвержденными графиками производства строительно-монтажных работ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оборудования к месту монтажа. Распаковка и расконсервирование,  передача в монтаж</a:t>
            </a:r>
          </a:p>
        </p:txBody>
      </p:sp>
    </p:spTree>
    <p:extLst>
      <p:ext uri="{BB962C8B-B14F-4D97-AF65-F5344CB8AC3E}">
        <p14:creationId xmlns:p14="http://schemas.microsoft.com/office/powerpoint/2010/main" val="54198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производства работ служит для установления  организационной и технологической последовательности и безопасных методов проведения монтажных работ крупногабаритного и тяжеловесного технологического оборудования, при выполнении работ на высоте, в труднодоступных местах и в местах повышенной опасности. Исходными данными для разработки проекта производства работ (ППР) служат: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сводная смета;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проектные и рабочие чертежи;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сроках и порядке поставки готовых изделий, конструкций, материалов и оборудования;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другие сведения, касающиеся специфики монтажных работ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10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производства работ монтажного управления комплектует объект оборудованием заводской поставки, нестандартным оборудованием, металлопрокатом, трубами, запорно-регулирующей арматурой, монтажными заготовками и вспомогательными материалами. В первую очередь поставляются кран-балки,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электротали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лифты, которые могут быть использованы в качестве грузоподъемных средств при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Технологическое оборудование, запорно-регулирующую арматуру, приборы автоматического управления и контроля, устанавливаемые на линии трубопроводов до начала монтажных работ, принимают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приобъектном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складе (или площадке для хранения оборудования) по внешнему осмотру без разборки его на сборочные единицы или детали. </a:t>
            </a:r>
          </a:p>
        </p:txBody>
      </p:sp>
    </p:spTree>
    <p:extLst>
      <p:ext uri="{BB962C8B-B14F-4D97-AF65-F5344CB8AC3E}">
        <p14:creationId xmlns:p14="http://schemas.microsoft.com/office/powerpoint/2010/main" val="3542102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монтажа оборудование передают по заявкам монтажной организации в соответствии с принятой в ППР последовательностью монтажных работ и сроками согласованного графика.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приемке оборудования в монтаж проверяется: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соответствие оборудования чертежам проекта;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комплектность по заводским спецификациям или упаковочным ведомостям;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отсутствие поломок, повреждений и прочих видимых дефектов;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комплектность технической документации заводов-изготовителей;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наличие специальных приспособлений и инструментов, поставляемых заводом-изготовителем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13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Приемка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в монтаж оформляется актом за подписями представителей заказчика и монтажной организации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Малогабаритное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(теплообменники, сосуды, трубные секции и т. д.) должно поставляться в собранном виде, на подкладках, с установленными внутренними устройствами и деталями для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строповки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Крупногабаритное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поставляется максимально укрупненными блоками с соответствующей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маркировкой.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Поставляемое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должно иметь ответные фланцы на штуцерах, а также крепежные детали и анкерные болты.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582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lv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условий выполнения монтажных работ, габаритов и веса машины и ее узлов и деталей подъемные и транспортные работы при разборке и сборке машин механизируют с помощью лебедок, домкратов, блоков и полиспастов, талей, пневматических подъемников, монтажных мачт и стрел, а также кранов различных типов и других грузоподъемных устройств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02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54461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хранения оборудования должны удовлетворять требованиям заводов-изготовителей, представленным в сопроводительной документации.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длительном (сверхнормативных сроков) хранении оборудования перед монтажом проводят специальную проверку сохранности и соответствия его установленным техническим требованиям. Такую проверку называют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предмонтажной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ревизией.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предмонтажную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ревизию оборудования монтажная организация по отдельному договору с заказчиком. Заказчик обя­зан передать исполнителю дефектные ведомости, инструкции и паспорта заводов-изготовителей на ревизуемое оборудование.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Предмонтажная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ревизия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102166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36408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ревизии оборудования тщательно подготавливают рабочие места: снимают тару и упаковку, полностью или частично удаляют антикоррозионное покрытие и консервирующую смазку, промывают детали, разбирают на сборочные единицы и отдельные детали, устраняют коррозию и повреждения, заменяют смазку, прокладки, сальниковые уплотнения, проводят сборку обо­рудования. В ходе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предмонтажной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ревизии оборудования прове­ряют отсутствие забоин 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задиров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поверхностях деталей, состояние рабочих поверхностей подшипников, резьбовых со­единений и т. д. Выявленные во время ревизии незначительные дефекты устраняют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81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36408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поставляемое заводами-изготовителями в запломбированном виде,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предмонтажной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ревизии не подвергают.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предмонтажной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ревизии оборудования оплачивает заказчик на основании актов приемки работ.</a:t>
            </a:r>
          </a:p>
        </p:txBody>
      </p:sp>
    </p:spTree>
    <p:extLst>
      <p:ext uri="{BB962C8B-B14F-4D97-AF65-F5344CB8AC3E}">
        <p14:creationId xmlns:p14="http://schemas.microsoft.com/office/powerpoint/2010/main" val="1340242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8613" y="620688"/>
            <a:ext cx="6882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1.nerman.ws/images/news/a/primamedia/71fd2e5cc42ec5517f6afc8c57cf21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1"/>
            <a:ext cx="7794089" cy="413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31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54461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производства работ включает в себя: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календарный план совмещенного производства строительных и специальных работ  с перечислением объема работ, трудозатрат и требуемых механизмов;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расчет продолжительности выполнения работ, числа смен, численности рабочих и состава бригад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сводный график потребности подъемно-транспортного оборудования, конструкций и деталей, ведомость необходимых материалов и монтажного оборудования;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генеральный план объекта с указанием размещения подъемных средств,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склада  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оборудования, площадок для предварительной сборки, ревизии, а также путей подачи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оборудования в монтаж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ППР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5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календарные графики (линейный и сетевой) последовательности монтажа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 оборудования, металлоконструкций с указанием механизмов и аппаратов, подлежащих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предварительной сборке, и схем на сложные работы;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технологические карты производства работ с приложением схем операционного      контроля;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монтажные формуляры, производственные инструкции, технические условия на монтаж, инструкции по технике безопасности;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производства работ оформляется в виде пояснительной записки с приложением чертежей и графиков. В пояснительной записке приводится перечень мероприятий, исключающих возникновение опасных ситуаций при монтаже: ограждение и освещение рабочей зоны.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32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ППР содержит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обоснование принятых решений по ведению монтажных работ;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расчеты потребности в энергии, паре, воде, кислороде, сжатом воздухе;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по устройству временного освещения монтажной площадки;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технико-экономическое обоснование проекта;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перечень временных сооружений;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документом проекта производства работ является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производства монтажных работ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дает возможность заранее определить потребность в рабочих по профессиям, монтажных механизмах и материалах на каждом этапе монтажа и позволяет судить об успешности производства работ.</a:t>
            </a:r>
          </a:p>
        </p:txBody>
      </p:sp>
    </p:spTree>
    <p:extLst>
      <p:ext uri="{BB962C8B-B14F-4D97-AF65-F5344CB8AC3E}">
        <p14:creationId xmlns:p14="http://schemas.microsoft.com/office/powerpoint/2010/main" val="396497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схемы монтажа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служат исходным документом для разработки  проекта производства работ и технологических карт на сборку и испытание оборудования.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технологических картах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дается последовательность и приемы монтажа, способы контроля сборки машины, последовательность операций по испытанию и пуску оборудования. В них указываются технические условия на монтаж, потребность в рабочих и их квалификация, необходимые материалы и инструменты, приспособления и оборудование для монтажа и т.д.</a:t>
            </a:r>
          </a:p>
        </p:txBody>
      </p:sp>
    </p:spTree>
    <p:extLst>
      <p:ext uri="{BB962C8B-B14F-4D97-AF65-F5344CB8AC3E}">
        <p14:creationId xmlns:p14="http://schemas.microsoft.com/office/powerpoint/2010/main" val="357920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ответственной частью проекта производства работ являются такелажные схемы на установку оборудования в проектное положение.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них приводятся: методы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строповки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конструкции стропов, расположение на монтажной площадке грузоподъемных механизмов и приспособлений (матч, порталов, якорей, лебедок и т.д.), основные этапы подъема и установки машины (агрегата) или конструкций в проектное положение, указания по технике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1200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54461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технологической карты (ТК)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создание организационно-технологического документа для выполнения технологического процесса, определения состава операций, требований к качеству, безопасности и охране труда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 (ТК) является частью организационно-технологической документации и определяет правила выполнения технологического процесса, выбор средств технологического обеспечения, строительных машин, оборудования, необходимых материально-технических ресурсов, требования к качеству и приемке работ, а также мероприятия по охране труда, безопасности, охране окружающей среды и пожарной безопасности.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Технологические карты на монтаж оборудования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8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77802"/>
              </p:ext>
            </p:extLst>
          </p:nvPr>
        </p:nvGraphicFramePr>
        <p:xfrm>
          <a:off x="1" y="1556792"/>
          <a:ext cx="9143998" cy="5334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606"/>
                <a:gridCol w="1464941"/>
                <a:gridCol w="1502243"/>
                <a:gridCol w="977106"/>
                <a:gridCol w="1578403"/>
                <a:gridCol w="676458"/>
                <a:gridCol w="1503241"/>
              </a:tblGrid>
              <a:tr h="3464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работ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и режимы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 условия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2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Подготовитель-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2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Монтажные работы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2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Испытание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2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Заключитель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39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/>
              <a:t>Технологическая карта</a:t>
            </a:r>
          </a:p>
          <a:p>
            <a:pPr algn="ctr">
              <a:lnSpc>
                <a:spcPct val="80000"/>
              </a:lnSpc>
            </a:pPr>
            <a:r>
              <a:rPr lang="ru-RU" dirty="0"/>
              <a:t>____________________________________________________________</a:t>
            </a:r>
          </a:p>
          <a:p>
            <a:pPr algn="ctr">
              <a:lnSpc>
                <a:spcPct val="80000"/>
              </a:lnSpc>
            </a:pPr>
            <a:r>
              <a:rPr lang="ru-RU" baseline="30000" dirty="0"/>
              <a:t>(вид работ)</a:t>
            </a:r>
            <a:endParaRPr lang="ru-RU" dirty="0"/>
          </a:p>
          <a:p>
            <a:pPr algn="ctr">
              <a:lnSpc>
                <a:spcPct val="80000"/>
              </a:lnSpc>
            </a:pPr>
            <a:r>
              <a:rPr lang="ru-RU" dirty="0" smtClean="0"/>
              <a:t>____________________________________________________________</a:t>
            </a:r>
          </a:p>
          <a:p>
            <a:pPr algn="ctr">
              <a:lnSpc>
                <a:spcPct val="80000"/>
              </a:lnSpc>
            </a:pPr>
            <a:r>
              <a:rPr lang="ru-RU" baseline="30000" dirty="0"/>
              <a:t>(название оборудования</a:t>
            </a:r>
            <a:r>
              <a:rPr lang="ru-RU" baseline="30000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164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1449</Words>
  <Application>Microsoft Office PowerPoint</Application>
  <PresentationFormat>Экран (4:3)</PresentationFormat>
  <Paragraphs>226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Проект организации монтажных работ</vt:lpstr>
      <vt:lpstr>Общие сведения</vt:lpstr>
      <vt:lpstr>Содержание ППР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Технологические карты на монтаж оборудования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Доставка оборудования к месту монтажа. Распаковка и расконсервирование,  передача в монтаж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Предмонтажная ревизия оборудования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организации монтажных работ</dc:title>
  <dc:creator>Пользователь Windows</dc:creator>
  <cp:lastModifiedBy>Пользователь Windows</cp:lastModifiedBy>
  <cp:revision>12</cp:revision>
  <dcterms:created xsi:type="dcterms:W3CDTF">2022-12-19T09:01:09Z</dcterms:created>
  <dcterms:modified xsi:type="dcterms:W3CDTF">2022-12-19T12:43:32Z</dcterms:modified>
</cp:coreProperties>
</file>