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0" r:id="rId17"/>
    <p:sldId id="271" r:id="rId18"/>
    <p:sldId id="275" r:id="rId19"/>
    <p:sldId id="274" r:id="rId20"/>
    <p:sldId id="272" r:id="rId21"/>
    <p:sldId id="276" r:id="rId22"/>
    <p:sldId id="281" r:id="rId23"/>
    <p:sldId id="277" r:id="rId24"/>
    <p:sldId id="283" r:id="rId25"/>
    <p:sldId id="279" r:id="rId26"/>
    <p:sldId id="278" r:id="rId27"/>
    <p:sldId id="287" r:id="rId28"/>
    <p:sldId id="28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E6C22"/>
    <a:srgbClr val="BE8128"/>
    <a:srgbClr val="D6983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 autoAdjust="0"/>
    <p:restoredTop sz="94680" autoAdjust="0"/>
  </p:normalViewPr>
  <p:slideViewPr>
    <p:cSldViewPr>
      <p:cViewPr>
        <p:scale>
          <a:sx n="95" d="100"/>
          <a:sy n="95" d="100"/>
        </p:scale>
        <p:origin x="-66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00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836712"/>
            <a:ext cx="7704856" cy="2376264"/>
          </a:xfrm>
        </p:spPr>
        <p:txBody>
          <a:bodyPr>
            <a:normAutofit/>
          </a:bodyPr>
          <a:lstStyle/>
          <a:p>
            <a:r>
              <a:rPr lang="ru-RU" dirty="0" smtClean="0"/>
              <a:t>Русский язык в современном мире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645024"/>
            <a:ext cx="6624736" cy="1296144"/>
          </a:xfrm>
        </p:spPr>
        <p:txBody>
          <a:bodyPr>
            <a:normAutofit/>
          </a:bodyPr>
          <a:lstStyle/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9085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564904"/>
            <a:ext cx="7272808" cy="273630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При рассмотрении процесса становления языка межнационального общения приоритет обычно отдаётся социальным факторам. Однако только социальные факторы, какими бы благоприятными они ни были, не способны выдвинуть тот или иной язык в качестве межнационального, если в нём отсутствуют необходимые собственно языковые средства.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56263" cy="1054250"/>
          </a:xfrm>
        </p:spPr>
        <p:txBody>
          <a:bodyPr>
            <a:normAutofit fontScale="90000"/>
          </a:bodyPr>
          <a:lstStyle/>
          <a:p>
            <a:r>
              <a:rPr lang="ru-RU" dirty="0"/>
              <a:t>Русский язык в межнациональном общении</a:t>
            </a:r>
          </a:p>
        </p:txBody>
      </p:sp>
    </p:spTree>
    <p:extLst>
      <p:ext uri="{BB962C8B-B14F-4D97-AF65-F5344CB8AC3E}">
        <p14:creationId xmlns:p14="http://schemas.microsoft.com/office/powerpoint/2010/main" xmlns="" val="240018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7643" y="2924944"/>
            <a:ext cx="6264696" cy="324036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Русский язык удовлетворяет </a:t>
            </a:r>
            <a:r>
              <a:rPr lang="ru-RU" dirty="0"/>
              <a:t>языковые потребности не только русских, но и лиц иной этнической принадлежности, живущих как в России, так и за её пределами. </a:t>
            </a:r>
            <a:r>
              <a:rPr lang="ru-RU" dirty="0" smtClean="0"/>
              <a:t>Наш язык обладает </a:t>
            </a:r>
            <a:r>
              <a:rPr lang="ru-RU" dirty="0"/>
              <a:t>богатым словарным фондом и терминологией по всем отраслям науки и техники, выразительной краткостью и ясностью лексических и грамматических средств, развитой системой функциональных стилей, способностью отразить всё многообразие окружающего мира.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92695"/>
            <a:ext cx="4896543" cy="198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314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052736"/>
            <a:ext cx="6696744" cy="26642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Gabriola" panose="04040605051002020D02" pitchFamily="82" charset="0"/>
              </a:rPr>
              <a:t>«…</a:t>
            </a:r>
            <a:r>
              <a:rPr lang="ru-RU" sz="2800" b="1" dirty="0">
                <a:latin typeface="Gabriola" panose="04040605051002020D02" pitchFamily="82" charset="0"/>
              </a:rPr>
              <a:t>Главный характер нашего языка состоит в чрезвычайной легкости, с которой все выражается на нем – отвлеченные мысли, внутренние лирические чувствования, искрящаяся шалость и потрясающая страсть».</a:t>
            </a:r>
          </a:p>
          <a:p>
            <a:pPr marL="0" indent="0" algn="r">
              <a:buNone/>
            </a:pPr>
            <a:r>
              <a:rPr lang="ru-RU" sz="2800" b="1" dirty="0">
                <a:latin typeface="Gabriola" panose="04040605051002020D02" pitchFamily="82" charset="0"/>
              </a:rPr>
              <a:t>А.И. Герцен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36912"/>
            <a:ext cx="2919214" cy="356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9027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420888"/>
            <a:ext cx="6196405" cy="3603812"/>
          </a:xfrm>
        </p:spPr>
        <p:txBody>
          <a:bodyPr/>
          <a:lstStyle/>
          <a:p>
            <a:r>
              <a:rPr lang="ru-RU" dirty="0" smtClean="0"/>
              <a:t>Язык </a:t>
            </a:r>
            <a:r>
              <a:rPr lang="ru-RU" dirty="0"/>
              <a:t>меняется вместе с обществом и происходящими в нем процессами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smtClean="0"/>
              <a:t>Компьютеризация, влияние СМИ, заимствование иностранных слов – положительно ли влияют на состояние русского языка?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005369" cy="1171258"/>
          </a:xfrm>
        </p:spPr>
        <p:txBody>
          <a:bodyPr>
            <a:normAutofit fontScale="90000"/>
          </a:bodyPr>
          <a:lstStyle/>
          <a:p>
            <a:r>
              <a:rPr lang="ru-RU" dirty="0"/>
              <a:t>Развитие современного русского языка</a:t>
            </a:r>
          </a:p>
        </p:txBody>
      </p:sp>
    </p:spTree>
    <p:extLst>
      <p:ext uri="{BB962C8B-B14F-4D97-AF65-F5344CB8AC3E}">
        <p14:creationId xmlns:p14="http://schemas.microsoft.com/office/powerpoint/2010/main" xmlns="" val="189445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4293096"/>
            <a:ext cx="6637352" cy="1813799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Иноязычные слова в лексике современного русского литературного языка хотя и представляют довольно многочисленный пласт лексики, но, тем не менее, не превышают 10% всего его словарного состава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7077377" cy="95523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• Заимствование </a:t>
            </a:r>
            <a:r>
              <a:rPr lang="ru-RU" sz="2400" dirty="0">
                <a:solidFill>
                  <a:schemeClr val="tx1"/>
                </a:solidFill>
              </a:rPr>
              <a:t>иностранных слов – один из способов модификации языка.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274838"/>
            <a:ext cx="581439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Англицизм</a:t>
            </a:r>
            <a:r>
              <a:rPr lang="ru-RU" dirty="0"/>
              <a:t> — слова заимствованные из английского языка.</a:t>
            </a:r>
          </a:p>
          <a:p>
            <a:r>
              <a:rPr lang="ru-RU" dirty="0"/>
              <a:t>Своё проникновение в речь русского человека англицизмы начали в конце XVIII (18) начале XIX (19) века. Исторический бум притока англицизмов русский язык пережил в начале 90-х годов.</a:t>
            </a:r>
          </a:p>
        </p:txBody>
      </p:sp>
    </p:spTree>
    <p:extLst>
      <p:ext uri="{BB962C8B-B14F-4D97-AF65-F5344CB8AC3E}">
        <p14:creationId xmlns:p14="http://schemas.microsoft.com/office/powerpoint/2010/main" xmlns="" val="285445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81122">
            <a:off x="1007674" y="1010241"/>
            <a:ext cx="7083832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578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dirty="0"/>
              <a:t>и</a:t>
            </a:r>
            <a:r>
              <a:rPr lang="ru-RU" sz="2000" dirty="0" smtClean="0"/>
              <a:t>сторические </a:t>
            </a:r>
            <a:r>
              <a:rPr lang="ru-RU" sz="2000" dirty="0"/>
              <a:t>контакты </a:t>
            </a:r>
            <a:r>
              <a:rPr lang="ru-RU" sz="2000" dirty="0" smtClean="0"/>
              <a:t>народов;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необходимость </a:t>
            </a:r>
            <a:r>
              <a:rPr lang="ru-RU" sz="2000" dirty="0"/>
              <a:t>номинации новых предметов и понятий; </a:t>
            </a: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000" dirty="0"/>
              <a:t>н</a:t>
            </a:r>
            <a:r>
              <a:rPr lang="ru-RU" sz="2000" dirty="0" smtClean="0"/>
              <a:t>оваторство </a:t>
            </a:r>
            <a:r>
              <a:rPr lang="ru-RU" sz="2000" dirty="0"/>
              <a:t>нации в какой-либо отдельной сфере деятельности; </a:t>
            </a: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000" dirty="0"/>
              <a:t>я</a:t>
            </a:r>
            <a:r>
              <a:rPr lang="ru-RU" sz="2000" dirty="0" smtClean="0"/>
              <a:t>зыковой снобизм;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/>
              <a:t>м</a:t>
            </a:r>
            <a:r>
              <a:rPr lang="ru-RU" sz="2000" dirty="0" smtClean="0"/>
              <a:t>ода.</a:t>
            </a:r>
            <a:endParaRPr lang="ru-RU" sz="2000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• Основные причины заимствования: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1985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765175"/>
            <a:ext cx="6481763" cy="532765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800" dirty="0"/>
              <a:t>На сегодняшний день, современный русский язык насчитывает более 1000 англицизмов</a:t>
            </a:r>
            <a:r>
              <a:rPr lang="ru-RU" sz="2900" dirty="0"/>
              <a:t>.</a:t>
            </a:r>
          </a:p>
          <a:p>
            <a:pPr algn="ctr"/>
            <a:endParaRPr lang="ru-RU" dirty="0"/>
          </a:p>
          <a:p>
            <a:pPr marL="0" indent="0" algn="ctr">
              <a:buNone/>
            </a:pPr>
            <a:r>
              <a:rPr lang="ru-RU" dirty="0"/>
              <a:t>Примеры англицизмов в современном русском языке :</a:t>
            </a:r>
          </a:p>
          <a:p>
            <a:endParaRPr lang="ru-RU" sz="2500" b="1" dirty="0"/>
          </a:p>
          <a:p>
            <a:r>
              <a:rPr lang="ru-RU" sz="2500" b="1" dirty="0" err="1"/>
              <a:t>Тинейджер</a:t>
            </a:r>
            <a:r>
              <a:rPr lang="ru-RU" sz="2500" b="1" dirty="0"/>
              <a:t> — подросток</a:t>
            </a:r>
          </a:p>
          <a:p>
            <a:r>
              <a:rPr lang="ru-RU" sz="2500" b="1" dirty="0"/>
              <a:t>Пирсинг — укол, прокол</a:t>
            </a:r>
          </a:p>
          <a:p>
            <a:r>
              <a:rPr lang="ru-RU" sz="2500" b="1" dirty="0" err="1"/>
              <a:t>Мейнстрим</a:t>
            </a:r>
            <a:r>
              <a:rPr lang="ru-RU" sz="2500" b="1" dirty="0"/>
              <a:t> — основное направление</a:t>
            </a:r>
          </a:p>
          <a:p>
            <a:r>
              <a:rPr lang="ru-RU" sz="2500" b="1" dirty="0"/>
              <a:t>Креативный — творческий, изобретательный</a:t>
            </a:r>
          </a:p>
          <a:p>
            <a:r>
              <a:rPr lang="ru-RU" sz="2500" b="1" dirty="0"/>
              <a:t>Голкипер — вратарь</a:t>
            </a:r>
          </a:p>
          <a:p>
            <a:r>
              <a:rPr lang="ru-RU" sz="2500" b="1" dirty="0"/>
              <a:t>Масс медиа — средства массовой информации</a:t>
            </a:r>
          </a:p>
          <a:p>
            <a:r>
              <a:rPr lang="ru-RU" sz="2500" b="1" dirty="0"/>
              <a:t>Миллениум — тысячелетие</a:t>
            </a:r>
          </a:p>
          <a:p>
            <a:r>
              <a:rPr lang="ru-RU" sz="2500" b="1" dirty="0" err="1"/>
              <a:t>Уикэнд</a:t>
            </a:r>
            <a:r>
              <a:rPr lang="ru-RU" sz="2500" b="1" dirty="0"/>
              <a:t> — выходные</a:t>
            </a:r>
          </a:p>
          <a:p>
            <a:r>
              <a:rPr lang="ru-RU" sz="2500" b="1" dirty="0" err="1"/>
              <a:t>Хоррор</a:t>
            </a:r>
            <a:r>
              <a:rPr lang="ru-RU" sz="2500" b="1" dirty="0"/>
              <a:t> — фильм ужасов</a:t>
            </a:r>
          </a:p>
          <a:p>
            <a:r>
              <a:rPr lang="ru-RU" sz="2500" b="1" dirty="0" err="1"/>
              <a:t>Хенд-мейд</a:t>
            </a:r>
            <a:r>
              <a:rPr lang="ru-RU" sz="2500" b="1" dirty="0"/>
              <a:t> — ручная работа</a:t>
            </a:r>
          </a:p>
          <a:p>
            <a:r>
              <a:rPr lang="ru-RU" sz="2500" b="1" dirty="0" err="1"/>
              <a:t>Лузер</a:t>
            </a:r>
            <a:r>
              <a:rPr lang="ru-RU" sz="2500" b="1" dirty="0"/>
              <a:t> — неудачник</a:t>
            </a:r>
          </a:p>
        </p:txBody>
      </p:sp>
    </p:spTree>
    <p:extLst>
      <p:ext uri="{BB962C8B-B14F-4D97-AF65-F5344CB8AC3E}">
        <p14:creationId xmlns:p14="http://schemas.microsoft.com/office/powerpoint/2010/main" xmlns="" val="3733254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7" y="908720"/>
            <a:ext cx="7651258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82792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060848"/>
            <a:ext cx="6480720" cy="3963852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  <a:p>
            <a:r>
              <a:rPr lang="ru-RU" dirty="0"/>
              <a:t>Заимствование слов из других языков может привести как к улучшению нашей культуры речи, так и к её ухудшению. Положительное влияние заимствованных слов состоит в том, что помимо наших исконно русских слов мы можем использовать иностранные, часто более выразительные термины. Многие из иноязычных слов украшают нашу речь, делая её более экспрессивной и интересной. Однако не стоит забывать, что обилие таких слов в русском языке может привести к пагубным последствиям: русский язык может «утонуть» в огромном количестве иностранных слов и потерять свои корни и свою сущность.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80728"/>
            <a:ext cx="6965245" cy="1202485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• Плюсы и минусы заимствований в русском языке:</a:t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6256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060848"/>
            <a:ext cx="7416824" cy="4032448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800" dirty="0" smtClean="0">
                <a:solidFill>
                  <a:schemeClr val="accent2"/>
                </a:solidFill>
              </a:rPr>
              <a:t>Цель:</a:t>
            </a:r>
          </a:p>
          <a:p>
            <a:pPr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Выявить истинную значимость русского языка в современном мире. </a:t>
            </a:r>
          </a:p>
          <a:p>
            <a:pPr indent="0">
              <a:buNone/>
            </a:pPr>
            <a:r>
              <a:rPr lang="ru-RU" sz="2800" dirty="0" smtClean="0">
                <a:solidFill>
                  <a:schemeClr val="accent2"/>
                </a:solidFill>
              </a:rPr>
              <a:t>Задачи: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Проследить, обозначить причины изменений, происходящих в современном языке.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Выяснить актуальные проблемы для современной молодёжи.</a:t>
            </a:r>
          </a:p>
          <a:p>
            <a:pPr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6984776" cy="8640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Цель и </a:t>
            </a:r>
            <a:r>
              <a:rPr lang="ru-RU" dirty="0"/>
              <a:t>задачи </a:t>
            </a:r>
          </a:p>
        </p:txBody>
      </p:sp>
    </p:spTree>
    <p:extLst>
      <p:ext uri="{BB962C8B-B14F-4D97-AF65-F5344CB8AC3E}">
        <p14:creationId xmlns:p14="http://schemas.microsoft.com/office/powerpoint/2010/main" xmlns="" val="322000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159000" y="1700213"/>
            <a:ext cx="6985000" cy="4537075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  <a:p>
            <a:r>
              <a:rPr lang="ru-RU" sz="2900" dirty="0"/>
              <a:t>В настоящий момент русский язык переживает своеобразный кризис: он насыщен ненормативной лексикой, американизмами и многочисленными жаргонами.</a:t>
            </a:r>
          </a:p>
          <a:p>
            <a:endParaRPr lang="ru-RU" sz="2900" dirty="0"/>
          </a:p>
          <a:p>
            <a:r>
              <a:rPr lang="ru-RU" sz="2900" dirty="0"/>
              <a:t>Очень часто встречаются случаи, когда искаженный язык весьма активно пропагандируется средствами массовой информации, а также высокопоставленными чиновниками, которые допускают в своей речи множество ошибок, не придавая этому абсолютно никакого значения, хотя роль языка в жизни общества огромна и воздействие он имеет очень сильное.</a:t>
            </a:r>
          </a:p>
          <a:p>
            <a:endParaRPr lang="ru-RU" sz="2900" dirty="0"/>
          </a:p>
          <a:p>
            <a:r>
              <a:rPr lang="ru-RU" sz="2900" dirty="0"/>
              <a:t>Неграмотностью также отличается современная русская музыка популярного жанра, на которую ориентируются незрелые подрастающие поколения. Со временем, бессмысленный набор слов, присущий многим песням, станет элементом общения молодежи.</a:t>
            </a:r>
          </a:p>
          <a:p>
            <a:endParaRPr lang="ru-RU" sz="2900" dirty="0"/>
          </a:p>
          <a:p>
            <a:r>
              <a:rPr lang="ru-RU" sz="2900" dirty="0"/>
              <a:t>Поэтому от нас зависит будущее русского языка. Продолжит ли он быть одним из самых могущественных и насыщенных языков мира или пополнит ряды исчезающих.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20713"/>
            <a:ext cx="7754938" cy="1054100"/>
          </a:xfrm>
        </p:spPr>
        <p:txBody>
          <a:bodyPr>
            <a:noAutofit/>
          </a:bodyPr>
          <a:lstStyle/>
          <a:p>
            <a:r>
              <a:rPr lang="ru-RU" sz="4800" dirty="0" smtClean="0"/>
              <a:t>Проблемы современного русского языка.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6022257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331640" y="2060848"/>
            <a:ext cx="6492875" cy="1573212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/>
              <a:t>Жаргонизм</a:t>
            </a:r>
            <a:r>
              <a:rPr lang="ru-RU" dirty="0"/>
              <a:t> - это условное разговорное слово и выражение, употребляемое в отдельных социальных группах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69913"/>
            <a:ext cx="7756525" cy="1054100"/>
          </a:xfrm>
        </p:spPr>
        <p:txBody>
          <a:bodyPr/>
          <a:lstStyle/>
          <a:p>
            <a:r>
              <a:rPr lang="ru-RU" sz="4000" dirty="0">
                <a:solidFill>
                  <a:srgbClr val="9E6C22"/>
                </a:solidFill>
              </a:rPr>
              <a:t>Факторы, влияющие на изменения и развитие в русском </a:t>
            </a:r>
            <a:r>
              <a:rPr lang="ru-RU" sz="4000" dirty="0" smtClean="0">
                <a:solidFill>
                  <a:srgbClr val="9E6C22"/>
                </a:solidFill>
              </a:rPr>
              <a:t>языке.</a:t>
            </a:r>
            <a:r>
              <a:rPr lang="ru-RU" sz="4000" dirty="0">
                <a:solidFill>
                  <a:srgbClr val="9E6C22"/>
                </a:solidFill>
              </a:rPr>
              <a:t/>
            </a:r>
            <a:br>
              <a:rPr lang="ru-RU" sz="4000" dirty="0">
                <a:solidFill>
                  <a:srgbClr val="9E6C22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1. Жаргонизмы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861048"/>
            <a:ext cx="42484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b="1" dirty="0"/>
              <a:t>    </a:t>
            </a:r>
            <a:r>
              <a:rPr lang="ru-RU" b="1" dirty="0" err="1"/>
              <a:t>джобает</a:t>
            </a:r>
            <a:r>
              <a:rPr lang="ru-RU" b="1" dirty="0"/>
              <a:t> </a:t>
            </a:r>
            <a:r>
              <a:rPr lang="ru-RU" dirty="0"/>
              <a:t>- работает</a:t>
            </a:r>
          </a:p>
          <a:p>
            <a:pPr algn="ctr"/>
            <a:r>
              <a:rPr lang="ru-RU" dirty="0"/>
              <a:t>   </a:t>
            </a:r>
            <a:r>
              <a:rPr lang="ru-RU" b="1" dirty="0"/>
              <a:t> глючит </a:t>
            </a:r>
            <a:r>
              <a:rPr lang="ru-RU" dirty="0"/>
              <a:t>- перестало работать</a:t>
            </a:r>
          </a:p>
          <a:p>
            <a:pPr algn="ctr"/>
            <a:r>
              <a:rPr lang="ru-RU" b="1" dirty="0"/>
              <a:t>    дрова </a:t>
            </a:r>
            <a:r>
              <a:rPr lang="ru-RU" dirty="0"/>
              <a:t>- драйвера</a:t>
            </a:r>
          </a:p>
          <a:p>
            <a:pPr algn="ctr"/>
            <a:r>
              <a:rPr lang="ru-RU" b="1" dirty="0"/>
              <a:t>    </a:t>
            </a:r>
            <a:r>
              <a:rPr lang="ru-RU" b="1" dirty="0" err="1"/>
              <a:t>Винда</a:t>
            </a:r>
            <a:r>
              <a:rPr lang="ru-RU" b="1" dirty="0"/>
              <a:t> </a:t>
            </a:r>
            <a:r>
              <a:rPr lang="ru-RU" dirty="0"/>
              <a:t>- операционная система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   </a:t>
            </a:r>
            <a:r>
              <a:rPr lang="ru-RU" dirty="0" err="1" smtClean="0"/>
              <a:t>Windows</a:t>
            </a:r>
            <a:endParaRPr lang="ru-RU" dirty="0"/>
          </a:p>
          <a:p>
            <a:r>
              <a:rPr lang="ru-RU" dirty="0"/>
              <a:t>    </a:t>
            </a:r>
          </a:p>
          <a:p>
            <a:r>
              <a:rPr lang="ru-RU" dirty="0"/>
              <a:t>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13042" y="414908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форточка</a:t>
            </a:r>
            <a:r>
              <a:rPr lang="ru-RU" dirty="0"/>
              <a:t> - оболочка </a:t>
            </a:r>
            <a:r>
              <a:rPr lang="ru-RU" dirty="0" err="1"/>
              <a:t>Windows</a:t>
            </a:r>
            <a:endParaRPr lang="ru-RU" dirty="0"/>
          </a:p>
          <a:p>
            <a:pPr algn="ctr"/>
            <a:r>
              <a:rPr lang="ru-RU" dirty="0"/>
              <a:t>   </a:t>
            </a:r>
            <a:r>
              <a:rPr lang="ru-RU" b="1" dirty="0"/>
              <a:t> </a:t>
            </a:r>
            <a:r>
              <a:rPr lang="ru-RU" b="1" dirty="0" err="1"/>
              <a:t>прога</a:t>
            </a:r>
            <a:r>
              <a:rPr lang="ru-RU" b="1" dirty="0"/>
              <a:t> </a:t>
            </a:r>
            <a:r>
              <a:rPr lang="ru-RU" dirty="0"/>
              <a:t>- компьютерная программа</a:t>
            </a:r>
          </a:p>
          <a:p>
            <a:pPr algn="ctr"/>
            <a:r>
              <a:rPr lang="ru-RU" b="1" dirty="0" err="1"/>
              <a:t>клава</a:t>
            </a:r>
            <a:r>
              <a:rPr lang="ru-RU" dirty="0"/>
              <a:t> - клавиатура</a:t>
            </a:r>
          </a:p>
          <a:p>
            <a:pPr algn="ctr"/>
            <a:r>
              <a:rPr lang="ru-RU" b="1" dirty="0"/>
              <a:t>    </a:t>
            </a:r>
            <a:r>
              <a:rPr lang="ru-RU" b="1" dirty="0" err="1"/>
              <a:t>сервак</a:t>
            </a:r>
            <a:r>
              <a:rPr lang="ru-RU" b="1" dirty="0"/>
              <a:t> </a:t>
            </a:r>
            <a:r>
              <a:rPr lang="ru-RU" dirty="0"/>
              <a:t>- сервер</a:t>
            </a:r>
          </a:p>
          <a:p>
            <a:pPr algn="ctr"/>
            <a:r>
              <a:rPr lang="ru-RU" dirty="0"/>
              <a:t>   </a:t>
            </a:r>
            <a:r>
              <a:rPr lang="ru-RU" b="1" dirty="0"/>
              <a:t> </a:t>
            </a:r>
            <a:r>
              <a:rPr lang="ru-RU" b="1" dirty="0" err="1"/>
              <a:t>хакнуть</a:t>
            </a:r>
            <a:r>
              <a:rPr lang="ru-RU" b="1" dirty="0"/>
              <a:t> </a:t>
            </a:r>
            <a:r>
              <a:rPr lang="ru-RU" dirty="0"/>
              <a:t>- взломать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64532" y="3491716"/>
            <a:ext cx="42117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Пример - компьютерный </a:t>
            </a:r>
            <a:r>
              <a:rPr lang="ru-RU" sz="2000" b="1" dirty="0"/>
              <a:t>жаргон (сленг):</a:t>
            </a:r>
          </a:p>
        </p:txBody>
      </p:sp>
    </p:spTree>
    <p:extLst>
      <p:ext uri="{BB962C8B-B14F-4D97-AF65-F5344CB8AC3E}">
        <p14:creationId xmlns:p14="http://schemas.microsoft.com/office/powerpoint/2010/main" xmlns="" val="32773624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284984"/>
            <a:ext cx="5184576" cy="35730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Способы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их образования: </a:t>
            </a:r>
            <a:r>
              <a:rPr lang="ru-RU" dirty="0"/>
              <a:t>придание иного значения, метафоризация, переосмысление, переоформление, звуковое усечение, активное усвоение лексики иностранных языков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797457" cy="95523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Формирование жаргонной лексики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05064"/>
            <a:ext cx="2265040" cy="226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95128" y="1988840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Слова и сочетания основываются на базе имеющихся в среде их появления диалектных различий и морфем языка.</a:t>
            </a:r>
          </a:p>
        </p:txBody>
      </p:sp>
    </p:spTree>
    <p:extLst>
      <p:ext uri="{BB962C8B-B14F-4D97-AF65-F5344CB8AC3E}">
        <p14:creationId xmlns:p14="http://schemas.microsoft.com/office/powerpoint/2010/main" xmlns="" val="19788266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2132856"/>
            <a:ext cx="4621128" cy="3902031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В </a:t>
            </a:r>
            <a:r>
              <a:rPr lang="ru-RU" dirty="0"/>
              <a:t>2007 году человечество отметило круглую дату – 15-летие с тех пор, как в сети была отправлена первая со дня сотворения мира смс. Специально к юбилею лингвисты провели исследование среди любителей общения посредством коротких тестовых сообщений. И пришли к неутешительному выводу. Оказалось, многие подростки - любители смс - начинают забывать родной язык! Привыкнув коверкать слова, они забывают о грамотности не только в обыденной речи, но и при выполнении учебных работ.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2.Влияние </a:t>
            </a:r>
            <a:r>
              <a:rPr lang="ru-RU" sz="2800" dirty="0">
                <a:solidFill>
                  <a:schemeClr val="tx1"/>
                </a:solidFill>
              </a:rPr>
              <a:t>SMS-общения на грамотность речи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6"/>
            <a:ext cx="2736304" cy="392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254564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530" y="327855"/>
            <a:ext cx="9133723" cy="604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965405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908720"/>
            <a:ext cx="7272808" cy="51845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З</a:t>
            </a:r>
            <a:r>
              <a:rPr lang="ru-RU" dirty="0" smtClean="0"/>
              <a:t>наки </a:t>
            </a:r>
            <a:r>
              <a:rPr lang="ru-RU" dirty="0"/>
              <a:t>препинания в предложениях и неспособность многих молодых людей поставить их в нужное место в предложении. Понятно, что при написании смс многие и не вспоминают, что такое точка, запятая, двоеточие, вопросительный и восклицательный знаки. Часто это служит причиной неправильной трактовки смс-</a:t>
            </a:r>
            <a:r>
              <a:rPr lang="ru-RU" dirty="0" err="1"/>
              <a:t>ки</a:t>
            </a:r>
            <a:r>
              <a:rPr lang="ru-RU" dirty="0"/>
              <a:t> получателем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Но вот что печально: грамотный человек, конечно может пренебречь правилами пунктуации в смс-сообщении, но он никогда не забудет о правилах языка в обычной жизни, а безграмотный никогда не почувствует разницу между так называемым смс-письмом и ведением письменной документации в обычной жизни.</a:t>
            </a:r>
          </a:p>
        </p:txBody>
      </p:sp>
    </p:spTree>
    <p:extLst>
      <p:ext uri="{BB962C8B-B14F-4D97-AF65-F5344CB8AC3E}">
        <p14:creationId xmlns:p14="http://schemas.microsoft.com/office/powerpoint/2010/main" xmlns="" val="23829191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1415" y="1196753"/>
            <a:ext cx="7488832" cy="4572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856890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754713" cy="1910716"/>
          </a:xfrm>
        </p:spPr>
        <p:txBody>
          <a:bodyPr/>
          <a:lstStyle/>
          <a:p>
            <a:r>
              <a:rPr lang="ru-RU" dirty="0" smtClean="0"/>
              <a:t>Заключение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Исходя из всех решённых задач, можно утвердить, что роль русского языка немало важна </a:t>
            </a:r>
            <a:r>
              <a:rPr lang="ru-RU" dirty="0">
                <a:solidFill>
                  <a:schemeClr val="tx1"/>
                </a:solidFill>
              </a:rPr>
              <a:t>в современном мире. Русский язык - наше национальное достояние и мы должны обходиться с ним как с национальным богатством - хранить и приумножать.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433255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204864"/>
            <a:ext cx="6565344" cy="360039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dirty="0"/>
              <a:t>Для подготовки данной работы были использованы материалы с сайта http://sntbul.bmstu.ru/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Мельникова А. И. Изучение англизмов в курсе «</a:t>
            </a:r>
            <a:r>
              <a:rPr lang="ru-RU" dirty="0" smtClean="0"/>
              <a:t>Современный русский </a:t>
            </a:r>
            <a:r>
              <a:rPr lang="ru-RU" dirty="0"/>
              <a:t>язык».- .,</a:t>
            </a:r>
            <a:r>
              <a:rPr lang="ru-RU" dirty="0" smtClean="0"/>
              <a:t>1999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Толковый словарь современного русского языка. Языковые изменения конца ХХ столетия, </a:t>
            </a:r>
            <a:r>
              <a:rPr lang="ru-RU" dirty="0" err="1"/>
              <a:t>Астрель</a:t>
            </a:r>
            <a:r>
              <a:rPr lang="ru-RU" dirty="0"/>
              <a:t>, </a:t>
            </a:r>
            <a:r>
              <a:rPr lang="ru-RU" dirty="0" smtClean="0"/>
              <a:t>2005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Интернет ресурсы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Список используемых источников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33308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132856"/>
            <a:ext cx="6840760" cy="3672408"/>
          </a:xfrm>
        </p:spPr>
        <p:txBody>
          <a:bodyPr>
            <a:normAutofit fontScale="85000" lnSpcReduction="20000"/>
          </a:bodyPr>
          <a:lstStyle/>
          <a:p>
            <a:pPr indent="0">
              <a:buNone/>
            </a:pPr>
            <a:r>
              <a:rPr lang="ru-RU" dirty="0" smtClean="0"/>
              <a:t>• Введение</a:t>
            </a:r>
          </a:p>
          <a:p>
            <a:pPr indent="0">
              <a:buNone/>
            </a:pPr>
            <a:r>
              <a:rPr lang="ru-RU" dirty="0" smtClean="0"/>
              <a:t>• Основная часть: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Русский язык</a:t>
            </a:r>
            <a:r>
              <a:rPr lang="ru-RU" dirty="0"/>
              <a:t> </a:t>
            </a:r>
            <a:r>
              <a:rPr lang="ru-RU" dirty="0" smtClean="0"/>
              <a:t>в международном и межнациональном общении.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 Развитие </a:t>
            </a:r>
            <a:r>
              <a:rPr lang="ru-RU" dirty="0"/>
              <a:t>современного русского </a:t>
            </a:r>
            <a:r>
              <a:rPr lang="ru-RU" dirty="0" smtClean="0"/>
              <a:t>языка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Факторы, влияющие на изменения и развитие в русском языке</a:t>
            </a:r>
          </a:p>
          <a:p>
            <a:pPr indent="0">
              <a:buNone/>
            </a:pPr>
            <a:endParaRPr lang="ru-RU" dirty="0" smtClean="0"/>
          </a:p>
          <a:p>
            <a:pPr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• Заключение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   • Список используемых источников</a:t>
            </a:r>
          </a:p>
          <a:p>
            <a:pPr marL="342900" indent="-342900">
              <a:buFont typeface="+mj-lt"/>
              <a:buAutoNum type="arabicPeriod" startAt="6"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7255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916832"/>
            <a:ext cx="4032448" cy="3888432"/>
          </a:xfrm>
        </p:spPr>
        <p:txBody>
          <a:bodyPr>
            <a:normAutofit fontScale="85000" lnSpcReduction="20000"/>
          </a:bodyPr>
          <a:lstStyle/>
          <a:p>
            <a:pPr indent="0" algn="just">
              <a:buNone/>
            </a:pPr>
            <a:r>
              <a:rPr lang="ru-RU" sz="2100" b="1" dirty="0"/>
              <a:t>Язык</a:t>
            </a:r>
            <a:r>
              <a:rPr lang="ru-RU" dirty="0"/>
              <a:t> - форма существования национальной культуры, проявление самого духа нации. </a:t>
            </a:r>
            <a:r>
              <a:rPr lang="ru-RU" dirty="0" smtClean="0"/>
              <a:t>На </a:t>
            </a:r>
            <a:r>
              <a:rPr lang="ru-RU" dirty="0"/>
              <a:t>русском языке написаны величайшие произведения </a:t>
            </a:r>
            <a:r>
              <a:rPr lang="ru-RU" dirty="0" smtClean="0"/>
              <a:t>литературы</a:t>
            </a:r>
            <a:r>
              <a:rPr lang="ru-RU" dirty="0"/>
              <a:t>. Русский язык - это язык Российского государства, всех важнейших документов, определяющих жизнь общества; язык является также средством массовой коммуникации - </a:t>
            </a:r>
            <a:r>
              <a:rPr lang="ru-RU" dirty="0" smtClean="0"/>
              <a:t>газет</a:t>
            </a:r>
            <a:r>
              <a:rPr lang="ru-RU" dirty="0"/>
              <a:t>, радио, </a:t>
            </a:r>
            <a:r>
              <a:rPr lang="ru-RU" dirty="0" smtClean="0"/>
              <a:t>телевидения. Иными </a:t>
            </a:r>
            <a:r>
              <a:rPr lang="ru-RU" dirty="0"/>
              <a:t>словами, жизнь общества невозможна без национального языка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76872"/>
            <a:ext cx="3222104" cy="260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9359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7564" y="692696"/>
            <a:ext cx="4356484" cy="4464496"/>
          </a:xfrm>
        </p:spPr>
        <p:txBody>
          <a:bodyPr>
            <a:noAutofit/>
          </a:bodyPr>
          <a:lstStyle/>
          <a:p>
            <a:pPr indent="0" algn="just">
              <a:buNone/>
            </a:pPr>
            <a:r>
              <a:rPr lang="ru-RU" sz="1600" b="1" dirty="0" smtClean="0"/>
              <a:t>« </a:t>
            </a:r>
            <a:r>
              <a:rPr lang="ru-RU" sz="1600" b="1" dirty="0"/>
              <a:t>Если фундамент разрушить – здание не устоит. Сегодня об этом почему-то стали забывать. Будущее русского языка - будущее страны в целом». (</a:t>
            </a:r>
            <a:r>
              <a:rPr lang="ru-RU" sz="1600" dirty="0"/>
              <a:t>И. С. Тургенев. Полное собрание сочинений и писем в тридцати томах. Т. 10. М.: "Наука", 198</a:t>
            </a:r>
            <a:r>
              <a:rPr lang="ru-RU" sz="1600" b="1" dirty="0"/>
              <a:t>2.)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08720"/>
            <a:ext cx="3203836" cy="3878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4031"/>
            <a:ext cx="3500748" cy="235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2522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204864"/>
            <a:ext cx="6709360" cy="3253959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Он применяется </a:t>
            </a:r>
            <a:r>
              <a:rPr lang="ru-RU" dirty="0"/>
              <a:t>в разных сферах международного </a:t>
            </a:r>
            <a:r>
              <a:rPr lang="ru-RU" dirty="0" smtClean="0"/>
              <a:t>общения</a:t>
            </a:r>
            <a:r>
              <a:rPr lang="ru-RU" dirty="0"/>
              <a:t>, </a:t>
            </a:r>
            <a:r>
              <a:rPr lang="ru-RU" dirty="0" smtClean="0"/>
              <a:t>выступает </a:t>
            </a:r>
            <a:r>
              <a:rPr lang="ru-RU" dirty="0"/>
              <a:t>в функции «языка науки» - средства общения учёных разных стран, средства кодирования и хранения общечеловеческих знаний (60-70% всей мировой информации публикуется на англ. и рус. языках). </a:t>
            </a:r>
            <a:r>
              <a:rPr lang="ru-RU" dirty="0" smtClean="0"/>
              <a:t>Русский </a:t>
            </a:r>
            <a:r>
              <a:rPr lang="ru-RU" dirty="0"/>
              <a:t>язык - необходимая принадлежность мировых систем коммуникации (радиопередач, авиа- и космической связи и т. Д.). </a:t>
            </a:r>
            <a:r>
              <a:rPr lang="ru-RU" dirty="0" smtClean="0"/>
              <a:t>Английский, русский </a:t>
            </a:r>
            <a:r>
              <a:rPr lang="ru-RU" dirty="0"/>
              <a:t>и </a:t>
            </a:r>
            <a:r>
              <a:rPr lang="ru-RU" dirty="0" smtClean="0"/>
              <a:t>другие мировые</a:t>
            </a:r>
            <a:r>
              <a:rPr lang="ru-RU" dirty="0"/>
              <a:t>, языки характеризуются не только спецификой общественных </a:t>
            </a:r>
            <a:r>
              <a:rPr lang="ru-RU" dirty="0" smtClean="0"/>
              <a:t>функций; они так же выполняют просветительскую функцию  - </a:t>
            </a:r>
            <a:r>
              <a:rPr lang="ru-RU" dirty="0"/>
              <a:t>на них обучается молодёжь развивающихся </a:t>
            </a:r>
            <a:r>
              <a:rPr lang="ru-RU" dirty="0" smtClean="0"/>
              <a:t>стран.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7848872" cy="72008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Русский </a:t>
            </a:r>
            <a:r>
              <a:rPr lang="ru-RU" dirty="0"/>
              <a:t>язык в международном общении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2648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1759443"/>
            <a:ext cx="4680520" cy="4032448"/>
          </a:xfrm>
        </p:spPr>
        <p:txBody>
          <a:bodyPr>
            <a:normAutofit/>
          </a:bodyPr>
          <a:lstStyle/>
          <a:p>
            <a:pPr algn="just"/>
            <a:endParaRPr lang="ru-RU" sz="2000" dirty="0"/>
          </a:p>
          <a:p>
            <a:pPr marL="0" indent="0">
              <a:buNone/>
            </a:pPr>
            <a:r>
              <a:rPr lang="ru-RU" sz="2000" dirty="0"/>
              <a:t>1) национального русского языка;</a:t>
            </a:r>
          </a:p>
          <a:p>
            <a:pPr marL="0" indent="0">
              <a:buNone/>
            </a:pPr>
            <a:r>
              <a:rPr lang="ru-RU" sz="2000" dirty="0"/>
              <a:t>2) одного из языков межнационального общения народов России; </a:t>
            </a:r>
          </a:p>
          <a:p>
            <a:pPr marL="0" indent="0">
              <a:buNone/>
            </a:pPr>
            <a:r>
              <a:rPr lang="ru-RU" sz="2000" dirty="0"/>
              <a:t>3) одного из важнейших мировых языков. </a:t>
            </a:r>
            <a:endParaRPr lang="ru-RU" sz="2000" dirty="0" smtClean="0"/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836712"/>
            <a:ext cx="54726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Русский язык выполняет три функции: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8840"/>
            <a:ext cx="2520280" cy="239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15616" y="4797152"/>
            <a:ext cx="7038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Кроме основных функций, которые присущи каждому языку, русский язык имеет еще одно очень важное назначение – он является объединяющим звеном многих народов и наций.</a:t>
            </a:r>
          </a:p>
        </p:txBody>
      </p:sp>
    </p:spTree>
    <p:extLst>
      <p:ext uri="{BB962C8B-B14F-4D97-AF65-F5344CB8AC3E}">
        <p14:creationId xmlns:p14="http://schemas.microsoft.com/office/powerpoint/2010/main" xmlns="" val="394510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4005064"/>
            <a:ext cx="6349320" cy="2006037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smtClean="0"/>
              <a:t>Более </a:t>
            </a:r>
            <a:r>
              <a:rPr lang="ru-RU" dirty="0"/>
              <a:t>200 миллионов человек считает его родным языком, а число владеющим им достигает 360 миллионов. В более чем 10 стран русский язык имеет статус официального, среди них – Россия, Беларусь, Абхазия, Таджикистан, Казахстан.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764704"/>
            <a:ext cx="7272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 Русский язык является международным языком общения между славянскими странами: Украиной, Литвой, Латвией, Эстонией, Грузией.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556792"/>
            <a:ext cx="3955067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49085" y="2276872"/>
            <a:ext cx="31683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По общему количеству говорящих на нем людей русский язык занимает 6 место в мире. </a:t>
            </a:r>
          </a:p>
        </p:txBody>
      </p:sp>
    </p:spTree>
    <p:extLst>
      <p:ext uri="{BB962C8B-B14F-4D97-AF65-F5344CB8AC3E}">
        <p14:creationId xmlns:p14="http://schemas.microsoft.com/office/powerpoint/2010/main" xmlns="" val="402195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44008" y="1389211"/>
            <a:ext cx="4248150" cy="3959225"/>
          </a:xfrm>
        </p:spPr>
        <p:txBody>
          <a:bodyPr>
            <a:normAutofit fontScale="92500"/>
          </a:bodyPr>
          <a:lstStyle/>
          <a:p>
            <a:r>
              <a:rPr lang="ru-RU" dirty="0"/>
              <a:t>Для «мирового языка» существенно не само число владеющих им, особенно как родным, но глобальность расселения носителей языка, охват им разных, максимальных по числу стран, а также наиболее влиятельных социальных слоев населения в разных </a:t>
            </a:r>
            <a:r>
              <a:rPr lang="ru-RU" dirty="0" smtClean="0"/>
              <a:t>странах.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3474132" cy="23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502" y="3573016"/>
            <a:ext cx="3459214" cy="231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1377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546</TotalTime>
  <Words>1433</Words>
  <Application>Microsoft Office PowerPoint</Application>
  <PresentationFormat>Экран (4:3)</PresentationFormat>
  <Paragraphs>109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Твердый переплет</vt:lpstr>
      <vt:lpstr>Русский язык в современном мире</vt:lpstr>
      <vt:lpstr>Цель и задачи </vt:lpstr>
      <vt:lpstr>Содержание</vt:lpstr>
      <vt:lpstr>ВВЕДЕНИЕ</vt:lpstr>
      <vt:lpstr>Слайд 5</vt:lpstr>
      <vt:lpstr> Русский язык в международном общении  </vt:lpstr>
      <vt:lpstr>Слайд 7</vt:lpstr>
      <vt:lpstr>Слайд 8</vt:lpstr>
      <vt:lpstr>Слайд 9</vt:lpstr>
      <vt:lpstr>Русский язык в межнациональном общении</vt:lpstr>
      <vt:lpstr>Слайд 11</vt:lpstr>
      <vt:lpstr>Слайд 12</vt:lpstr>
      <vt:lpstr>Развитие современного русского языка</vt:lpstr>
      <vt:lpstr>• Заимствование иностранных слов – один из способов модификации языка. </vt:lpstr>
      <vt:lpstr>Слайд 15</vt:lpstr>
      <vt:lpstr>• Основные причины заимствования:</vt:lpstr>
      <vt:lpstr>Слайд 17</vt:lpstr>
      <vt:lpstr>Слайд 18</vt:lpstr>
      <vt:lpstr>• Плюсы и минусы заимствований в русском языке: </vt:lpstr>
      <vt:lpstr>Проблемы современного русского языка.</vt:lpstr>
      <vt:lpstr>Факторы, влияющие на изменения и развитие в русском языке. 1. Жаргонизмы</vt:lpstr>
      <vt:lpstr>Формирование жаргонной лексики</vt:lpstr>
      <vt:lpstr>2.Влияние SMS-общения на грамотность речи </vt:lpstr>
      <vt:lpstr>Слайд 24</vt:lpstr>
      <vt:lpstr>Слайд 25</vt:lpstr>
      <vt:lpstr>Слайд 26</vt:lpstr>
      <vt:lpstr>Заключение </vt:lpstr>
      <vt:lpstr>Список используемых источников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dns1</dc:creator>
  <cp:lastModifiedBy>Svetlana</cp:lastModifiedBy>
  <cp:revision>48</cp:revision>
  <dcterms:created xsi:type="dcterms:W3CDTF">2015-05-04T20:13:34Z</dcterms:created>
  <dcterms:modified xsi:type="dcterms:W3CDTF">2020-04-16T23:50:37Z</dcterms:modified>
</cp:coreProperties>
</file>